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319" r:id="rId3"/>
    <p:sldId id="280" r:id="rId4"/>
    <p:sldId id="281" r:id="rId5"/>
    <p:sldId id="322" r:id="rId6"/>
    <p:sldId id="320" r:id="rId7"/>
    <p:sldId id="321" r:id="rId8"/>
    <p:sldId id="284" r:id="rId9"/>
    <p:sldId id="343" r:id="rId10"/>
    <p:sldId id="344" r:id="rId11"/>
    <p:sldId id="345" r:id="rId12"/>
    <p:sldId id="346" r:id="rId13"/>
    <p:sldId id="347" r:id="rId14"/>
    <p:sldId id="286" r:id="rId15"/>
    <p:sldId id="287" r:id="rId16"/>
    <p:sldId id="288" r:id="rId17"/>
    <p:sldId id="323" r:id="rId18"/>
    <p:sldId id="289" r:id="rId19"/>
    <p:sldId id="324" r:id="rId20"/>
    <p:sldId id="325" r:id="rId21"/>
    <p:sldId id="327" r:id="rId22"/>
    <p:sldId id="348" r:id="rId23"/>
    <p:sldId id="292" r:id="rId24"/>
    <p:sldId id="328" r:id="rId25"/>
    <p:sldId id="349" r:id="rId26"/>
    <p:sldId id="294" r:id="rId27"/>
    <p:sldId id="295" r:id="rId28"/>
    <p:sldId id="296" r:id="rId29"/>
    <p:sldId id="329" r:id="rId30"/>
    <p:sldId id="298" r:id="rId31"/>
    <p:sldId id="334" r:id="rId32"/>
    <p:sldId id="336" r:id="rId33"/>
    <p:sldId id="330" r:id="rId34"/>
    <p:sldId id="300" r:id="rId35"/>
    <p:sldId id="303" r:id="rId36"/>
    <p:sldId id="332" r:id="rId37"/>
    <p:sldId id="335" r:id="rId38"/>
    <p:sldId id="331" r:id="rId39"/>
    <p:sldId id="260" r:id="rId40"/>
    <p:sldId id="338" r:id="rId41"/>
    <p:sldId id="340" r:id="rId42"/>
    <p:sldId id="339" r:id="rId43"/>
    <p:sldId id="341" r:id="rId44"/>
    <p:sldId id="342" r:id="rId45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Fira Sans Condensed" panose="020B0503050000020004" pitchFamily="34" charset="0"/>
      <p:regular r:id="rId56"/>
      <p:bold r:id="rId57"/>
      <p:italic r:id="rId58"/>
      <p:boldItalic r:id="rId59"/>
    </p:embeddedFont>
    <p:embeddedFont>
      <p:font typeface="Fira Sans Condensed Black" panose="020B0A03050000020004" pitchFamily="34" charset="0"/>
      <p:bold r:id="rId60"/>
      <p:boldItalic r:id="rId61"/>
    </p:embeddedFont>
    <p:embeddedFont>
      <p:font typeface="Fira Sans Condensed Light" panose="020B0403050000020004" pitchFamily="34" charset="0"/>
      <p:regular r:id="rId62"/>
      <p:italic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  <p:embeddedFont>
      <p:font typeface="Times" panose="02020603050405020304" pitchFamily="18" charset="0"/>
      <p:regular r:id="rId68"/>
      <p:bold r:id="rId69"/>
      <p:italic r:id="rId70"/>
      <p:boldItalic r:id="rId71"/>
    </p:embeddedFont>
    <p:embeddedFont>
      <p:font typeface="Verdana" panose="020B060403050404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1" roundtripDataSignature="AMtx7mgIMfk1ctLlAnUI64G7g+l5YngW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AC49"/>
    <a:srgbClr val="FFF3D6"/>
    <a:srgbClr val="244A70"/>
    <a:srgbClr val="8BACCC"/>
    <a:srgbClr val="6C9FB4"/>
    <a:srgbClr val="A93E31"/>
    <a:srgbClr val="F7C6C4"/>
    <a:srgbClr val="E44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1E75FE-FB52-4837-81D2-9B6E1FB0801F}">
  <a:tblStyle styleId="{661E75FE-FB52-4837-81D2-9B6E1FB0801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8" autoAdjust="0"/>
    <p:restoredTop sz="83221" autoAdjust="0"/>
  </p:normalViewPr>
  <p:slideViewPr>
    <p:cSldViewPr snapToGrid="0">
      <p:cViewPr varScale="1">
        <p:scale>
          <a:sx n="134" d="100"/>
          <a:sy n="134" d="100"/>
        </p:scale>
        <p:origin x="480" y="88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1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8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DD4795-FD3B-7B78-C0BF-BECFB27CDD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36E57-96A9-9864-8E03-A8D002971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36CA7-9822-4A09-8911-ACF4E6169C2D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B7F2F-AEC6-32B5-3D4A-C2857E78AB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0259F-2415-0F98-0EEF-C91C15E982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4C90-012C-4DD3-90A4-B7A999813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4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9b92c54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129b92c545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77" name="Google Shape;177;g129b92c54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Andy's performance on this assessment is
https://www.polleverywhere.com/multiple_choice_polls/O0ZjW9hGJdSHbgxcPSt4Y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8A277-1EF9-8329-9926-C6736B80D18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17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4a2cebfa9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24a2cebfa9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t" anchorCtr="0">
            <a:noAutofit/>
          </a:bodyPr>
          <a:lstStyle/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A Construct</a:t>
            </a:r>
            <a:r>
              <a:rPr lang="en-US"/>
              <a:t> – Child school preformance is a construct that can be measured in various ways</a:t>
            </a:r>
            <a:endParaRPr/>
          </a:p>
        </p:txBody>
      </p:sp>
      <p:sp>
        <p:nvSpPr>
          <p:cNvPr id="902" name="Google Shape;902;g24a2cebfa98_1_75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4a2cebfa9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g24a2cebfa9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t" anchorCtr="0">
            <a:noAutofit/>
          </a:bodyPr>
          <a:lstStyle/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An indicator.</a:t>
            </a:r>
            <a:endParaRPr b="1"/>
          </a:p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1" name="Google Shape;911;g24a2cebfa98_1_83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4a2cebfa9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24a2cebfa98_1_6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t" anchorCtr="0">
            <a:noAutofit/>
          </a:bodyPr>
          <a:lstStyle/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Answer: Data.</a:t>
            </a:r>
            <a:endParaRPr b="1"/>
          </a:p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g24a2cebfa98_1_67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4a2cebfa98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g24a2cebfa98_1_67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t" anchorCtr="0">
            <a:noAutofit/>
          </a:bodyPr>
          <a:lstStyle/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Answer: Data.</a:t>
            </a:r>
            <a:endParaRPr b="1"/>
          </a:p>
          <a:p>
            <a:pPr marL="4445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g24a2cebfa98_1_67:notes"/>
          <p:cNvSpPr txBox="1">
            <a:spLocks noGrp="1"/>
          </p:cNvSpPr>
          <p:nvPr>
            <p:ph type="sldNum" idx="12"/>
          </p:nvPr>
        </p:nvSpPr>
        <p:spPr>
          <a:xfrm>
            <a:off x="3884614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75" tIns="45650" rIns="91275" bIns="456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1792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143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8026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5808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Construct: Students' school performanceIndicator: School attendance rates.Where does that indicator land---low or high validity?
https://www.polleverywhere.com/multiple_choice_polls/49mDyy2ghvazhuCpUDpJi?state=opened&amp;flow=Default&amp;onscreen=persist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90737-AC4F-184F-F1B6-A46A8984E80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4510cd52a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g24510cd52a3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748" name="Google Shape;748;g24510cd52a3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4510cd52a3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g24510cd52a3_0_1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70" name="Google Shape;1070;g24510cd52a3_0_14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206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Construct: Students' school performanceIndicator: School attendance rates.Where does that indicator land---low or high reliability?
https://www.polleverywhere.com/multiple_choice_polls/9eLdcm6q4jv0eviBCLF7x?state=opened&amp;flow=Default&amp;onscreen=persist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B75BD-340A-1066-F36E-082BE51DBB3F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74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4510cd52a3_0_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7" name="Google Shape;1167;g24510cd52a3_0_16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8" name="Google Shape;1168;g24510cd52a3_0_16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15d20e1238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6" name="Google Shape;1206;g115d20e1238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1207" name="Google Shape;1207;g115d20e1238_0_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4510cd52a3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9" name="Google Shape;1269;g24510cd52a3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rgbClr val="444746"/>
              </a:solidFill>
            </a:endParaRPr>
          </a:p>
        </p:txBody>
      </p:sp>
      <p:sp>
        <p:nvSpPr>
          <p:cNvPr id="1270" name="Google Shape;1270;g24510cd52a3_0_1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4510cd52a3_0_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9" name="Google Shape;1269;g24510cd52a3_0_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rgbClr val="444746"/>
              </a:solidFill>
            </a:endParaRPr>
          </a:p>
        </p:txBody>
      </p:sp>
      <p:sp>
        <p:nvSpPr>
          <p:cNvPr id="1270" name="Google Shape;1270;g24510cd52a3_0_1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768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2a78b079a9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4" name="Google Shape;1354;g12a78b079a9_0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55" name="Google Shape;1355;g12a78b079a9_0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15d20e123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g115d20e1238_0_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b="1" dirty="0"/>
          </a:p>
        </p:txBody>
      </p:sp>
      <p:sp>
        <p:nvSpPr>
          <p:cNvPr id="1373" name="Google Shape;1373;g115d20e1238_0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431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15d20e123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g115d20e1238_0_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b="1" dirty="0"/>
          </a:p>
        </p:txBody>
      </p:sp>
      <p:sp>
        <p:nvSpPr>
          <p:cNvPr id="1373" name="Google Shape;1373;g115d20e1238_0_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d74ed02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g12d74ed02b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73" name="Google Shape;773;g12d74ed02be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464272b83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1411" name="Google Shape;1411;g2464272b83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3" name="Google Shape;183;p5:notes"/>
          <p:cNvSpPr txBox="1">
            <a:spLocks noGrp="1"/>
          </p:cNvSpPr>
          <p:nvPr>
            <p:ph type="sldNum" idx="12"/>
          </p:nvPr>
        </p:nvSpPr>
        <p:spPr>
          <a:xfrm>
            <a:off x="388501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 txBox="1">
            <a:spLocks noGrp="1"/>
          </p:cNvSpPr>
          <p:nvPr>
            <p:ph type="sldNum" idx="12"/>
          </p:nvPr>
        </p:nvSpPr>
        <p:spPr>
          <a:xfrm>
            <a:off x="388501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6343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 txBox="1">
            <a:spLocks noGrp="1"/>
          </p:cNvSpPr>
          <p:nvPr>
            <p:ph type="sldNum" idx="12"/>
          </p:nvPr>
        </p:nvSpPr>
        <p:spPr>
          <a:xfrm>
            <a:off x="388501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3789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Process monitoring in quotes, as it also measures intermediate outcomes (it does not just monitor program implementation and take-up. </a:t>
            </a:r>
            <a:endParaRPr dirty="0"/>
          </a:p>
        </p:txBody>
      </p:sp>
      <p:sp>
        <p:nvSpPr>
          <p:cNvPr id="183" name="Google Shape;183;p5:notes"/>
          <p:cNvSpPr txBox="1">
            <a:spLocks noGrp="1"/>
          </p:cNvSpPr>
          <p:nvPr>
            <p:ph type="sldNum" idx="12"/>
          </p:nvPr>
        </p:nvSpPr>
        <p:spPr>
          <a:xfrm>
            <a:off x="388501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1401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Process monitoring in quotes, as it also measures intermediate outcomes (it does not just monitor program implementation and take-up. </a:t>
            </a:r>
            <a:endParaRPr dirty="0"/>
          </a:p>
        </p:txBody>
      </p:sp>
      <p:sp>
        <p:nvSpPr>
          <p:cNvPr id="183" name="Google Shape;183;p5:notes"/>
          <p:cNvSpPr txBox="1">
            <a:spLocks noGrp="1"/>
          </p:cNvSpPr>
          <p:nvPr>
            <p:ph type="sldNum" idx="12"/>
          </p:nvPr>
        </p:nvSpPr>
        <p:spPr>
          <a:xfrm>
            <a:off x="388501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960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d74ed02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2" name="Google Shape;772;g12d74ed02b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73" name="Google Shape;773;g12d74ed02be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53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4510cd52a3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g24510cd52a3_0_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865" name="Google Shape;865;g24510cd52a3_0_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Join instructions
https://www.polleverywhere.com/join_instructions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D397E-9217-9BA3-29D9-28A07492F19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3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Teacher subject knowledge is
https://www.polleverywhere.com/multiple_choice_polls/fpPKtdyx9VgqkrIuL9782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70E46-0473-1706-ECEA-241CF756711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98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A teacher's ability to solve a two-digit subtraction problem is
https://www.polleverywhere.com/multiple_choice_polls/50NtwLwKDEblFyjBNisAl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8FE42-5D8B-364A-39BA-5010D113618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4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A paper-based assessment given to teachers is
https://www.polleverywhere.com/multiple_choice_polls/yCF3rhIU8RwpdwxmkA8Aa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955A7C-5D78-A66A-C1C6-D890966C1FF3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8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ntent Slide">
  <p:cSld name="J-PAL Conten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609600" y="1472183"/>
            <a:ext cx="10972800" cy="470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Title Only">
  <p:cSld name="J-PAL 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0"/>
          <p:cNvSpPr txBox="1">
            <a:spLocks noGrp="1"/>
          </p:cNvSpPr>
          <p:nvPr>
            <p:ph type="title"/>
          </p:nvPr>
        </p:nvSpPr>
        <p:spPr>
          <a:xfrm>
            <a:off x="609600" y="205946"/>
            <a:ext cx="10972800" cy="115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0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0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09600" y="185739"/>
            <a:ext cx="10972800" cy="11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09600" y="1457326"/>
            <a:ext cx="10972800" cy="471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  <a:defRPr sz="2800"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Times"/>
                <a:ea typeface="Times"/>
                <a:cs typeface="Times"/>
                <a:sym typeface="Times"/>
              </a:defRPr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>
                <a:latin typeface="Times"/>
                <a:ea typeface="Times"/>
                <a:cs typeface="Times"/>
                <a:sym typeface="Times"/>
              </a:defRPr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»"/>
              <a:defRPr>
                <a:latin typeface="Times"/>
                <a:ea typeface="Times"/>
                <a:cs typeface="Times"/>
                <a:sym typeface="Times"/>
              </a:defRPr>
            </a:lvl5pPr>
            <a:lvl6pPr marL="2743200" lvl="5" indent="-39795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Char char="•"/>
              <a:defRPr/>
            </a:lvl6pPr>
            <a:lvl7pPr marL="3200400" lvl="6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Char char="•"/>
              <a:defRPr/>
            </a:lvl7pPr>
            <a:lvl8pPr marL="3657600" lvl="7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Char char="•"/>
              <a:defRPr/>
            </a:lvl8pPr>
            <a:lvl9pPr marL="4114800" lvl="8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unter Slide">
  <p:cSld name="J-PAL Counter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55;p73"/>
          <p:cNvSpPr txBox="1">
            <a:spLocks noGrp="1"/>
          </p:cNvSpPr>
          <p:nvPr>
            <p:ph type="title"/>
          </p:nvPr>
        </p:nvSpPr>
        <p:spPr>
          <a:xfrm>
            <a:off x="609600" y="197964"/>
            <a:ext cx="10972800" cy="1159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3"/>
          <p:cNvSpPr txBox="1">
            <a:spLocks noGrp="1"/>
          </p:cNvSpPr>
          <p:nvPr>
            <p:ph type="body" idx="1"/>
          </p:nvPr>
        </p:nvSpPr>
        <p:spPr>
          <a:xfrm>
            <a:off x="609600" y="1470582"/>
            <a:ext cx="5384800" cy="478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AutoNum type="alphaUcPeriod"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lphaLcPeriod"/>
              <a:defRPr sz="18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" name="Google Shape;57;p73"/>
          <p:cNvSpPr txBox="1">
            <a:spLocks noGrp="1"/>
          </p:cNvSpPr>
          <p:nvPr>
            <p:ph type="body" idx="2"/>
          </p:nvPr>
        </p:nvSpPr>
        <p:spPr>
          <a:xfrm>
            <a:off x="6197600" y="1470582"/>
            <a:ext cx="5384800" cy="478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AutoNum type="alphaUcPeriod"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AutoNum type="alphaLcPeriod"/>
              <a:defRPr sz="18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8" name="Google Shape;58;p73"/>
          <p:cNvSpPr txBox="1">
            <a:spLocks noGrp="1"/>
          </p:cNvSpPr>
          <p:nvPr>
            <p:ph type="ftr" idx="11"/>
          </p:nvPr>
        </p:nvSpPr>
        <p:spPr>
          <a:xfrm>
            <a:off x="609599" y="6446571"/>
            <a:ext cx="9172355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3"/>
          <p:cNvSpPr txBox="1">
            <a:spLocks noGrp="1"/>
          </p:cNvSpPr>
          <p:nvPr>
            <p:ph type="sldNum" idx="12"/>
          </p:nvPr>
        </p:nvSpPr>
        <p:spPr>
          <a:xfrm>
            <a:off x="10067278" y="6446571"/>
            <a:ext cx="151512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Two Content Slide">
  <p:cSld name="J-PAL Two Content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1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1"/>
          <p:cNvSpPr txBox="1">
            <a:spLocks noGrp="1"/>
          </p:cNvSpPr>
          <p:nvPr>
            <p:ph type="body" idx="1"/>
          </p:nvPr>
        </p:nvSpPr>
        <p:spPr>
          <a:xfrm>
            <a:off x="609600" y="1472184"/>
            <a:ext cx="5384800" cy="47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" name="Google Shape;63;p71"/>
          <p:cNvSpPr txBox="1">
            <a:spLocks noGrp="1"/>
          </p:cNvSpPr>
          <p:nvPr>
            <p:ph type="body" idx="2"/>
          </p:nvPr>
        </p:nvSpPr>
        <p:spPr>
          <a:xfrm>
            <a:off x="6197600" y="1472184"/>
            <a:ext cx="5384800" cy="47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4" name="Google Shape;64;p71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1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2">
  <p:cSld name="J-PAL Intro Co-Branded Slide | Option 2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5"/>
          <p:cNvSpPr/>
          <p:nvPr/>
        </p:nvSpPr>
        <p:spPr>
          <a:xfrm>
            <a:off x="0" y="13878"/>
            <a:ext cx="12192000" cy="68510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75"/>
          <p:cNvSpPr txBox="1">
            <a:spLocks noGrp="1"/>
          </p:cNvSpPr>
          <p:nvPr>
            <p:ph type="ctrTitle"/>
          </p:nvPr>
        </p:nvSpPr>
        <p:spPr>
          <a:xfrm>
            <a:off x="842749" y="2553629"/>
            <a:ext cx="863821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5"/>
          <p:cNvSpPr txBox="1">
            <a:spLocks noGrp="1"/>
          </p:cNvSpPr>
          <p:nvPr>
            <p:ph type="subTitle" idx="1"/>
          </p:nvPr>
        </p:nvSpPr>
        <p:spPr>
          <a:xfrm>
            <a:off x="846025" y="4406548"/>
            <a:ext cx="8638217" cy="152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200">
                <a:solidFill>
                  <a:srgbClr val="282828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75"/>
          <p:cNvSpPr>
            <a:spLocks noGrp="1"/>
          </p:cNvSpPr>
          <p:nvPr>
            <p:ph type="pic" idx="2"/>
          </p:nvPr>
        </p:nvSpPr>
        <p:spPr>
          <a:xfrm>
            <a:off x="3751272" y="825215"/>
            <a:ext cx="2649531" cy="544513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5"/>
          <p:cNvSpPr>
            <a:spLocks noGrp="1"/>
          </p:cNvSpPr>
          <p:nvPr>
            <p:ph type="pic" idx="3"/>
          </p:nvPr>
        </p:nvSpPr>
        <p:spPr>
          <a:xfrm>
            <a:off x="854940" y="6014764"/>
            <a:ext cx="2649531" cy="54864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75"/>
          <p:cNvSpPr>
            <a:spLocks noGrp="1"/>
          </p:cNvSpPr>
          <p:nvPr>
            <p:ph type="pic" idx="4"/>
          </p:nvPr>
        </p:nvSpPr>
        <p:spPr>
          <a:xfrm>
            <a:off x="3837091" y="6014764"/>
            <a:ext cx="2649531" cy="54864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75"/>
          <p:cNvSpPr>
            <a:spLocks noGrp="1"/>
          </p:cNvSpPr>
          <p:nvPr>
            <p:ph type="pic" idx="5"/>
          </p:nvPr>
        </p:nvSpPr>
        <p:spPr>
          <a:xfrm>
            <a:off x="6831434" y="6014764"/>
            <a:ext cx="2649531" cy="548640"/>
          </a:xfrm>
          <a:prstGeom prst="rect">
            <a:avLst/>
          </a:prstGeom>
          <a:noFill/>
          <a:ln>
            <a:noFill/>
          </a:ln>
        </p:spPr>
      </p:sp>
      <p:pic>
        <p:nvPicPr>
          <p:cNvPr id="74" name="Google Shape;74;p75"/>
          <p:cNvPicPr preferRelativeResize="0"/>
          <p:nvPr/>
        </p:nvPicPr>
        <p:blipFill rotWithShape="1">
          <a:blip r:embed="rId2">
            <a:alphaModFix/>
          </a:blip>
          <a:srcRect l="71549" t="1" r="1063" b="-443"/>
          <a:stretch/>
        </p:blipFill>
        <p:spPr>
          <a:xfrm>
            <a:off x="9758363" y="-14698"/>
            <a:ext cx="2433637" cy="689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49" y="749755"/>
            <a:ext cx="2320127" cy="69737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ntent Slide w/ citation">
  <p:cSld name="J-PAL Content Slide w/ cita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6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u="none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6"/>
          <p:cNvSpPr txBox="1">
            <a:spLocks noGrp="1"/>
          </p:cNvSpPr>
          <p:nvPr>
            <p:ph type="body" idx="1"/>
          </p:nvPr>
        </p:nvSpPr>
        <p:spPr>
          <a:xfrm>
            <a:off x="609600" y="1472185"/>
            <a:ext cx="10972800" cy="412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6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76"/>
          <p:cNvSpPr txBox="1">
            <a:spLocks noGrp="1"/>
          </p:cNvSpPr>
          <p:nvPr>
            <p:ph type="body" idx="2"/>
          </p:nvPr>
        </p:nvSpPr>
        <p:spPr>
          <a:xfrm>
            <a:off x="609600" y="5602148"/>
            <a:ext cx="10972800" cy="59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ntent Slide w/ citation &amp; subtitle">
  <p:cSld name="J-PAL Content Slide w/ citation &amp; sub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7"/>
          <p:cNvSpPr txBox="1">
            <a:spLocks noGrp="1"/>
          </p:cNvSpPr>
          <p:nvPr>
            <p:ph type="title"/>
          </p:nvPr>
        </p:nvSpPr>
        <p:spPr>
          <a:xfrm>
            <a:off x="609599" y="195072"/>
            <a:ext cx="10972800" cy="115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u="none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7"/>
          <p:cNvSpPr txBox="1">
            <a:spLocks noGrp="1"/>
          </p:cNvSpPr>
          <p:nvPr>
            <p:ph type="body" idx="1"/>
          </p:nvPr>
        </p:nvSpPr>
        <p:spPr>
          <a:xfrm>
            <a:off x="609600" y="2103120"/>
            <a:ext cx="10972800" cy="349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7"/>
          <p:cNvSpPr txBox="1">
            <a:spLocks noGrp="1"/>
          </p:cNvSpPr>
          <p:nvPr>
            <p:ph type="body" idx="2"/>
          </p:nvPr>
        </p:nvSpPr>
        <p:spPr>
          <a:xfrm>
            <a:off x="609601" y="1471614"/>
            <a:ext cx="10972799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7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7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77"/>
          <p:cNvSpPr txBox="1">
            <a:spLocks noGrp="1"/>
          </p:cNvSpPr>
          <p:nvPr>
            <p:ph type="body" idx="3"/>
          </p:nvPr>
        </p:nvSpPr>
        <p:spPr>
          <a:xfrm>
            <a:off x="609600" y="5602148"/>
            <a:ext cx="10972800" cy="59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Two Content Slide w/ citation">
  <p:cSld name="J-PAL Two Content Slide w/ cita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8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8"/>
          <p:cNvSpPr txBox="1">
            <a:spLocks noGrp="1"/>
          </p:cNvSpPr>
          <p:nvPr>
            <p:ph type="body" idx="1"/>
          </p:nvPr>
        </p:nvSpPr>
        <p:spPr>
          <a:xfrm>
            <a:off x="609600" y="1472185"/>
            <a:ext cx="5384800" cy="412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3" name="Google Shape;93;p78"/>
          <p:cNvSpPr txBox="1">
            <a:spLocks noGrp="1"/>
          </p:cNvSpPr>
          <p:nvPr>
            <p:ph type="body" idx="2"/>
          </p:nvPr>
        </p:nvSpPr>
        <p:spPr>
          <a:xfrm>
            <a:off x="6197600" y="1472185"/>
            <a:ext cx="5384800" cy="412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4" name="Google Shape;94;p78"/>
          <p:cNvSpPr txBox="1">
            <a:spLocks noGrp="1"/>
          </p:cNvSpPr>
          <p:nvPr>
            <p:ph type="body" idx="3"/>
          </p:nvPr>
        </p:nvSpPr>
        <p:spPr>
          <a:xfrm>
            <a:off x="609600" y="5602148"/>
            <a:ext cx="10972800" cy="59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78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8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mparison Slide">
  <p:cSld name="J-PAL Comparison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9"/>
          <p:cNvSpPr txBox="1">
            <a:spLocks noGrp="1"/>
          </p:cNvSpPr>
          <p:nvPr>
            <p:ph type="title"/>
          </p:nvPr>
        </p:nvSpPr>
        <p:spPr>
          <a:xfrm>
            <a:off x="609600" y="195071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9"/>
          <p:cNvSpPr txBox="1">
            <a:spLocks noGrp="1"/>
          </p:cNvSpPr>
          <p:nvPr>
            <p:ph type="body" idx="1"/>
          </p:nvPr>
        </p:nvSpPr>
        <p:spPr>
          <a:xfrm>
            <a:off x="609600" y="1472185"/>
            <a:ext cx="5386917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79"/>
          <p:cNvSpPr txBox="1">
            <a:spLocks noGrp="1"/>
          </p:cNvSpPr>
          <p:nvPr>
            <p:ph type="body" idx="2"/>
          </p:nvPr>
        </p:nvSpPr>
        <p:spPr>
          <a:xfrm>
            <a:off x="609600" y="1911098"/>
            <a:ext cx="5386917" cy="427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1" name="Google Shape;101;p79"/>
          <p:cNvSpPr txBox="1">
            <a:spLocks noGrp="1"/>
          </p:cNvSpPr>
          <p:nvPr>
            <p:ph type="body" idx="3"/>
          </p:nvPr>
        </p:nvSpPr>
        <p:spPr>
          <a:xfrm>
            <a:off x="6193368" y="1472185"/>
            <a:ext cx="5389033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79"/>
          <p:cNvSpPr txBox="1">
            <a:spLocks noGrp="1"/>
          </p:cNvSpPr>
          <p:nvPr>
            <p:ph type="body" idx="4"/>
          </p:nvPr>
        </p:nvSpPr>
        <p:spPr>
          <a:xfrm>
            <a:off x="6193368" y="1911098"/>
            <a:ext cx="5389033" cy="427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3" name="Google Shape;103;p79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9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userDrawn="1">
  <p:cSld name="J-PAL Intro Co-Branded Slide | Option 1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6875529"/>
          </a:xfrm>
          <a:prstGeom prst="rect">
            <a:avLst/>
          </a:prstGeom>
          <a:solidFill>
            <a:srgbClr val="244A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1776891" y="864166"/>
            <a:ext cx="863821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>
                <a:solidFill>
                  <a:schemeClr val="bg1"/>
                </a:solidFill>
                <a:latin typeface="Fira Sans Condensed Black" panose="020B0A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4702639"/>
            <a:ext cx="863821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&amp; Caption w/ Content Left">
  <p:cSld name="J-PAL Image &amp; Caption w/ Content Lef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0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4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0"/>
          <p:cNvSpPr txBox="1">
            <a:spLocks noGrp="1"/>
          </p:cNvSpPr>
          <p:nvPr>
            <p:ph type="body" idx="1"/>
          </p:nvPr>
        </p:nvSpPr>
        <p:spPr>
          <a:xfrm>
            <a:off x="7776519" y="1474574"/>
            <a:ext cx="3805880" cy="34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8" name="Google Shape;108;p80"/>
          <p:cNvSpPr txBox="1">
            <a:spLocks noGrp="1"/>
          </p:cNvSpPr>
          <p:nvPr>
            <p:ph type="body" idx="2"/>
          </p:nvPr>
        </p:nvSpPr>
        <p:spPr>
          <a:xfrm>
            <a:off x="609598" y="1474574"/>
            <a:ext cx="6862765" cy="465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9" name="Google Shape;109;p80"/>
          <p:cNvSpPr txBox="1">
            <a:spLocks noGrp="1"/>
          </p:cNvSpPr>
          <p:nvPr>
            <p:ph type="body" idx="3"/>
          </p:nvPr>
        </p:nvSpPr>
        <p:spPr>
          <a:xfrm>
            <a:off x="7776519" y="5129452"/>
            <a:ext cx="3805880" cy="99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i="1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0" name="Google Shape;110;p80"/>
          <p:cNvSpPr txBox="1">
            <a:spLocks noGrp="1"/>
          </p:cNvSpPr>
          <p:nvPr>
            <p:ph type="body" idx="4"/>
          </p:nvPr>
        </p:nvSpPr>
        <p:spPr>
          <a:xfrm>
            <a:off x="7776518" y="4931511"/>
            <a:ext cx="3805881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7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80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0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&amp; Caption w/ Content Right">
  <p:cSld name="J-PAL Image &amp; Caption w/ Content Righ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1"/>
          <p:cNvSpPr txBox="1">
            <a:spLocks noGrp="1"/>
          </p:cNvSpPr>
          <p:nvPr>
            <p:ph type="title"/>
          </p:nvPr>
        </p:nvSpPr>
        <p:spPr>
          <a:xfrm>
            <a:off x="609599" y="195072"/>
            <a:ext cx="10972800" cy="11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1"/>
          <p:cNvSpPr txBox="1">
            <a:spLocks noGrp="1"/>
          </p:cNvSpPr>
          <p:nvPr>
            <p:ph type="body" idx="1"/>
          </p:nvPr>
        </p:nvSpPr>
        <p:spPr>
          <a:xfrm>
            <a:off x="4700588" y="1474574"/>
            <a:ext cx="6881813" cy="465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6" name="Google Shape;116;p81"/>
          <p:cNvSpPr txBox="1">
            <a:spLocks noGrp="1"/>
          </p:cNvSpPr>
          <p:nvPr>
            <p:ph type="body" idx="2"/>
          </p:nvPr>
        </p:nvSpPr>
        <p:spPr>
          <a:xfrm>
            <a:off x="609601" y="1474574"/>
            <a:ext cx="3805881" cy="345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81"/>
          <p:cNvSpPr txBox="1">
            <a:spLocks noGrp="1"/>
          </p:cNvSpPr>
          <p:nvPr>
            <p:ph type="body" idx="3"/>
          </p:nvPr>
        </p:nvSpPr>
        <p:spPr>
          <a:xfrm>
            <a:off x="609601" y="5129452"/>
            <a:ext cx="3805881" cy="99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i="1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81"/>
          <p:cNvSpPr txBox="1">
            <a:spLocks noGrp="1"/>
          </p:cNvSpPr>
          <p:nvPr>
            <p:ph type="body" idx="4"/>
          </p:nvPr>
        </p:nvSpPr>
        <p:spPr>
          <a:xfrm>
            <a:off x="609600" y="4931511"/>
            <a:ext cx="3805883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7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81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1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w/ Content Left">
  <p:cSld name="J-PAL Image w/ Content Lef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2"/>
          <p:cNvSpPr txBox="1">
            <a:spLocks noGrp="1"/>
          </p:cNvSpPr>
          <p:nvPr>
            <p:ph type="title"/>
          </p:nvPr>
        </p:nvSpPr>
        <p:spPr>
          <a:xfrm>
            <a:off x="609600" y="195071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2"/>
          <p:cNvSpPr txBox="1">
            <a:spLocks noGrp="1"/>
          </p:cNvSpPr>
          <p:nvPr>
            <p:ph type="body" idx="1"/>
          </p:nvPr>
        </p:nvSpPr>
        <p:spPr>
          <a:xfrm>
            <a:off x="7790687" y="1484903"/>
            <a:ext cx="3791711" cy="443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4" name="Google Shape;124;p82"/>
          <p:cNvSpPr txBox="1">
            <a:spLocks noGrp="1"/>
          </p:cNvSpPr>
          <p:nvPr>
            <p:ph type="body" idx="2"/>
          </p:nvPr>
        </p:nvSpPr>
        <p:spPr>
          <a:xfrm>
            <a:off x="609600" y="1484904"/>
            <a:ext cx="6862764" cy="463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5" name="Google Shape;125;p82"/>
          <p:cNvSpPr txBox="1">
            <a:spLocks noGrp="1"/>
          </p:cNvSpPr>
          <p:nvPr>
            <p:ph type="body" idx="3"/>
          </p:nvPr>
        </p:nvSpPr>
        <p:spPr>
          <a:xfrm>
            <a:off x="7790687" y="5924062"/>
            <a:ext cx="3791712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82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82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w/ Content Right">
  <p:cSld name="J-PAL Image w/ Content Righ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3"/>
          <p:cNvSpPr txBox="1">
            <a:spLocks noGrp="1"/>
          </p:cNvSpPr>
          <p:nvPr>
            <p:ph type="title"/>
          </p:nvPr>
        </p:nvSpPr>
        <p:spPr>
          <a:xfrm>
            <a:off x="609600" y="195071"/>
            <a:ext cx="10972800" cy="116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83"/>
          <p:cNvSpPr txBox="1">
            <a:spLocks noGrp="1"/>
          </p:cNvSpPr>
          <p:nvPr>
            <p:ph type="body" idx="1"/>
          </p:nvPr>
        </p:nvSpPr>
        <p:spPr>
          <a:xfrm>
            <a:off x="609600" y="1474574"/>
            <a:ext cx="3791713" cy="444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1" name="Google Shape;131;p83"/>
          <p:cNvSpPr txBox="1">
            <a:spLocks noGrp="1"/>
          </p:cNvSpPr>
          <p:nvPr>
            <p:ph type="body" idx="2"/>
          </p:nvPr>
        </p:nvSpPr>
        <p:spPr>
          <a:xfrm>
            <a:off x="4700588" y="1474574"/>
            <a:ext cx="6881812" cy="46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2" name="Google Shape;132;p83"/>
          <p:cNvSpPr txBox="1">
            <a:spLocks noGrp="1"/>
          </p:cNvSpPr>
          <p:nvPr>
            <p:ph type="body" idx="3"/>
          </p:nvPr>
        </p:nvSpPr>
        <p:spPr>
          <a:xfrm>
            <a:off x="609599" y="5924062"/>
            <a:ext cx="3791715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83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3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Two Content Slide w/ Images">
  <p:cSld name="J-PAL Two Content Slide w/ Image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4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4"/>
          <p:cNvSpPr txBox="1">
            <a:spLocks noGrp="1"/>
          </p:cNvSpPr>
          <p:nvPr>
            <p:ph type="body" idx="1"/>
          </p:nvPr>
        </p:nvSpPr>
        <p:spPr>
          <a:xfrm>
            <a:off x="609600" y="4608576"/>
            <a:ext cx="5330456" cy="15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8" name="Google Shape;138;p84"/>
          <p:cNvSpPr txBox="1">
            <a:spLocks noGrp="1"/>
          </p:cNvSpPr>
          <p:nvPr>
            <p:ph type="body" idx="2"/>
          </p:nvPr>
        </p:nvSpPr>
        <p:spPr>
          <a:xfrm>
            <a:off x="6251944" y="4608576"/>
            <a:ext cx="5330456" cy="15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9" name="Google Shape;139;p84"/>
          <p:cNvSpPr txBox="1">
            <a:spLocks noGrp="1"/>
          </p:cNvSpPr>
          <p:nvPr>
            <p:ph type="body" idx="3"/>
          </p:nvPr>
        </p:nvSpPr>
        <p:spPr>
          <a:xfrm>
            <a:off x="609600" y="1487924"/>
            <a:ext cx="5330456" cy="286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0" name="Google Shape;140;p84"/>
          <p:cNvSpPr txBox="1">
            <a:spLocks noGrp="1"/>
          </p:cNvSpPr>
          <p:nvPr>
            <p:ph type="body" idx="4"/>
          </p:nvPr>
        </p:nvSpPr>
        <p:spPr>
          <a:xfrm>
            <a:off x="6251944" y="1487924"/>
            <a:ext cx="5330456" cy="286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1" name="Google Shape;141;p84"/>
          <p:cNvSpPr txBox="1">
            <a:spLocks noGrp="1"/>
          </p:cNvSpPr>
          <p:nvPr>
            <p:ph type="body" idx="5"/>
          </p:nvPr>
        </p:nvSpPr>
        <p:spPr>
          <a:xfrm>
            <a:off x="609600" y="4351058"/>
            <a:ext cx="5330457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84"/>
          <p:cNvSpPr txBox="1">
            <a:spLocks noGrp="1"/>
          </p:cNvSpPr>
          <p:nvPr>
            <p:ph type="body" idx="6"/>
          </p:nvPr>
        </p:nvSpPr>
        <p:spPr>
          <a:xfrm>
            <a:off x="6251945" y="4351058"/>
            <a:ext cx="5330457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84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4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Full Bleed Image Slide">
  <p:cSld name="J-PAL Full Bleed Image Slid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5"/>
          <p:cNvSpPr>
            <a:spLocks noGrp="1"/>
          </p:cNvSpPr>
          <p:nvPr>
            <p:ph type="pic" idx="2"/>
          </p:nvPr>
        </p:nvSpPr>
        <p:spPr>
          <a:xfrm>
            <a:off x="0" y="-129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7" name="Google Shape;147;p85"/>
          <p:cNvPicPr preferRelativeResize="0"/>
          <p:nvPr/>
        </p:nvPicPr>
        <p:blipFill rotWithShape="1">
          <a:blip r:embed="rId2">
            <a:alphaModFix amt="70000"/>
          </a:blip>
          <a:srcRect l="71406" r="1630"/>
          <a:stretch/>
        </p:blipFill>
        <p:spPr>
          <a:xfrm>
            <a:off x="9277627" y="4733"/>
            <a:ext cx="29143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5"/>
          <p:cNvSpPr txBox="1">
            <a:spLocks noGrp="1"/>
          </p:cNvSpPr>
          <p:nvPr>
            <p:ph type="body" idx="1"/>
          </p:nvPr>
        </p:nvSpPr>
        <p:spPr>
          <a:xfrm>
            <a:off x="316992" y="6567964"/>
            <a:ext cx="5330457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8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Figure/Graph/Infographic">
  <p:cSld name="J-PAL Figure/Graph/Infographic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6"/>
          <p:cNvSpPr txBox="1">
            <a:spLocks noGrp="1"/>
          </p:cNvSpPr>
          <p:nvPr>
            <p:ph type="title"/>
          </p:nvPr>
        </p:nvSpPr>
        <p:spPr>
          <a:xfrm>
            <a:off x="609600" y="185739"/>
            <a:ext cx="10972800" cy="11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86"/>
          <p:cNvSpPr txBox="1">
            <a:spLocks noGrp="1"/>
          </p:cNvSpPr>
          <p:nvPr>
            <p:ph type="body" idx="1"/>
          </p:nvPr>
        </p:nvSpPr>
        <p:spPr>
          <a:xfrm>
            <a:off x="609600" y="1573213"/>
            <a:ext cx="109728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8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734095" y="503599"/>
            <a:ext cx="10723812" cy="57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33" b="0" i="0">
                <a:solidFill>
                  <a:srgbClr val="009A9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70" lvl="0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40" lvl="1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828709" lvl="2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438278" lvl="3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047848" lvl="4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418" lvl="5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6987" lvl="6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557" lvl="7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126" lvl="8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70" lvl="0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40" lvl="1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828709" lvl="2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438278" lvl="3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047848" lvl="4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418" lvl="5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6987" lvl="6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557" lvl="7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126" lvl="8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778240" y="6377942"/>
            <a:ext cx="28041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1267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F09AE9-020F-38D4-DEAA-104B51B97674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A5ACE-9FA2-7AD0-81A4-4E01CA7BDCB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244A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Section Divider | Option 2">
  <p:cSld name="J-PAL Section Divider | Option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192000" cy="6864938"/>
          </a:xfrm>
          <a:prstGeom prst="rect">
            <a:avLst/>
          </a:prstGeom>
          <a:solidFill>
            <a:srgbClr val="DBAC4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1894114" y="452437"/>
            <a:ext cx="8607272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5400" lvl="0" indent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7200" b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Fira Sans Condensed" panose="020B0503050000020004" pitchFamily="34" charset="0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bg1">
                    <a:lumMod val="50000"/>
                  </a:schemeClr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DBAC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06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Section Divider | Option 2" preserve="1">
  <p:cSld name="1_J-PAL Section Divider | Option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192000" cy="6864938"/>
          </a:xfrm>
          <a:prstGeom prst="rect">
            <a:avLst/>
          </a:prstGeom>
          <a:solidFill>
            <a:srgbClr val="A93E3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1894114" y="452437"/>
            <a:ext cx="8607272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5400" lvl="0" indent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7200" b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Fira Sans Condensed" panose="020B0503050000020004" pitchFamily="34" charset="0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bg1">
                    <a:lumMod val="50000"/>
                  </a:schemeClr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A93E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2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Section Divider | Option 2" preserve="1">
  <p:cSld name="1_J-PAL Section Divider | Option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192000" cy="6864938"/>
          </a:xfrm>
          <a:prstGeom prst="rect">
            <a:avLst/>
          </a:prstGeom>
          <a:solidFill>
            <a:srgbClr val="6C9F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1894114" y="452437"/>
            <a:ext cx="8607272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5400" lvl="0" indent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7200" b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Fira Sans Condensed" panose="020B0503050000020004" pitchFamily="34" charset="0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bg1">
                    <a:lumMod val="50000"/>
                  </a:schemeClr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4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6C9F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9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title"/>
          </p:nvPr>
        </p:nvSpPr>
        <p:spPr>
          <a:xfrm>
            <a:off x="609600" y="185739"/>
            <a:ext cx="10972800" cy="11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body" idx="1"/>
          </p:nvPr>
        </p:nvSpPr>
        <p:spPr>
          <a:xfrm>
            <a:off x="609600" y="1457326"/>
            <a:ext cx="10972800" cy="471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979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small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62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1" r:id="rId4"/>
    <p:sldLayoutId id="2147483675" r:id="rId5"/>
    <p:sldLayoutId id="2147483672" r:id="rId6"/>
    <p:sldLayoutId id="2147483676" r:id="rId7"/>
    <p:sldLayoutId id="2147483673" r:id="rId8"/>
    <p:sldLayoutId id="2147483677" r:id="rId9"/>
    <p:sldLayoutId id="2147483652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8" r:id="rId27"/>
    <p:sldLayoutId id="2147483679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vertyactionlab.org/resource/repository-measurement-and-survey-design-resourc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google.com/url?q=https://www.povertyactionlab.org/resource/using-administrative-data-randomized-evaluations&amp;sa=D&amp;source=editors&amp;ust=1668638316988516&amp;usg=AOvVaw1GNGin_ZWvqP8jSqYJuL9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vertyactionlab.org/resource/questionnaire-pilot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Conduct%20data%20quality%20checks" TargetMode="External"/><Relationship Id="rId4" Type="http://schemas.openxmlformats.org/officeDocument/2006/relationships/hyperlink" Target="https://www.povertyactionlab.org/resource/surveyor-hiring-and-train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gvvRHDp8IC3U_-CIS2ONfBN-EMrJgjnTjI6_HivCIM/edit?usp=shari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9b92c5457_0_0"/>
          <p:cNvSpPr txBox="1">
            <a:spLocks noGrp="1"/>
          </p:cNvSpPr>
          <p:nvPr>
            <p:ph type="ctrTitle"/>
          </p:nvPr>
        </p:nvSpPr>
        <p:spPr>
          <a:xfrm>
            <a:off x="1920591" y="1573914"/>
            <a:ext cx="8638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8800" dirty="0"/>
              <a:t>Measurement</a:t>
            </a:r>
            <a:endParaRPr sz="8800" dirty="0"/>
          </a:p>
        </p:txBody>
      </p:sp>
      <p:sp>
        <p:nvSpPr>
          <p:cNvPr id="180" name="Google Shape;180;g129b92c5457_0_0"/>
          <p:cNvSpPr txBox="1">
            <a:spLocks noGrp="1"/>
          </p:cNvSpPr>
          <p:nvPr>
            <p:ph type="subTitle" idx="1"/>
          </p:nvPr>
        </p:nvSpPr>
        <p:spPr>
          <a:xfrm>
            <a:off x="2073933" y="4680868"/>
            <a:ext cx="8638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b="1" dirty="0">
                <a:latin typeface="Fira Sans Condensed Black" panose="020B0A03050000020004" pitchFamily="34" charset="0"/>
              </a:rPr>
              <a:t>Class 3</a:t>
            </a:r>
          </a:p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lang="en-US" b="1" dirty="0"/>
          </a:p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EDUC 157: Educational Research and Evaluation</a:t>
            </a:r>
          </a:p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UCI School of Education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A9A2C-CED0-21B9-A232-47A82C8DA83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5C76D-49CE-7363-C084-4228175771C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0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BB1C8-1F1D-AFEB-6B2A-7FF7DD39C29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F1C1-271A-3C2C-08CD-C6BB9D7D38D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E33054-AC9F-6590-F6E7-7C36AAD710A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C1424-68D5-AB6E-6577-0EB04950929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48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F6FBD-74E8-3335-39A4-D168E646322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DFCBB-5581-A0F0-73B3-6387FC1ED37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2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4a2cebfa98_1_75"/>
          <p:cNvSpPr txBox="1">
            <a:spLocks noGrp="1"/>
          </p:cNvSpPr>
          <p:nvPr>
            <p:ph type="title"/>
          </p:nvPr>
        </p:nvSpPr>
        <p:spPr>
          <a:xfrm>
            <a:off x="609600" y="197964"/>
            <a:ext cx="109728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Fira Sans Condensed" panose="020B0503050000020004" pitchFamily="34" charset="0"/>
              </a:rPr>
              <a:t>Teacher subject knowledge</a:t>
            </a:r>
            <a:r>
              <a:rPr lang="en-US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3"/>
                  </a:ext>
                </a:extLst>
              </a:rPr>
              <a:t> is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905" name="Google Shape;905;g24a2cebfa98_1_75"/>
          <p:cNvSpPr txBox="1">
            <a:spLocks noGrp="1"/>
          </p:cNvSpPr>
          <p:nvPr>
            <p:ph type="body" idx="1"/>
          </p:nvPr>
        </p:nvSpPr>
        <p:spPr>
          <a:xfrm>
            <a:off x="609600" y="1470582"/>
            <a:ext cx="53847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A construct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An indicator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Data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Don’t know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906" name="Google Shape;906;g24a2cebfa98_1_75"/>
          <p:cNvSpPr txBox="1">
            <a:spLocks noGrp="1"/>
          </p:cNvSpPr>
          <p:nvPr>
            <p:ph type="sldNum" idx="12"/>
          </p:nvPr>
        </p:nvSpPr>
        <p:spPr>
          <a:xfrm>
            <a:off x="10067278" y="6446571"/>
            <a:ext cx="1515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4a2cebfa98_1_83"/>
          <p:cNvSpPr txBox="1">
            <a:spLocks noGrp="1"/>
          </p:cNvSpPr>
          <p:nvPr>
            <p:ph type="title"/>
          </p:nvPr>
        </p:nvSpPr>
        <p:spPr>
          <a:xfrm>
            <a:off x="609600" y="197964"/>
            <a:ext cx="109728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Fira Sans Condensed" panose="020B0503050000020004" pitchFamily="34" charset="0"/>
              </a:rPr>
              <a:t>A teacher’s ability to solve a two-digit subtraction problem is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914" name="Google Shape;914;g24a2cebfa98_1_83"/>
          <p:cNvSpPr txBox="1">
            <a:spLocks noGrp="1"/>
          </p:cNvSpPr>
          <p:nvPr>
            <p:ph type="body" idx="1"/>
          </p:nvPr>
        </p:nvSpPr>
        <p:spPr>
          <a:xfrm>
            <a:off x="609600" y="1470582"/>
            <a:ext cx="53847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A construct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An indicator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Data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Don’t know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915" name="Google Shape;915;g24a2cebfa98_1_83"/>
          <p:cNvSpPr txBox="1">
            <a:spLocks noGrp="1"/>
          </p:cNvSpPr>
          <p:nvPr>
            <p:ph type="sldNum" idx="12"/>
          </p:nvPr>
        </p:nvSpPr>
        <p:spPr>
          <a:xfrm>
            <a:off x="10067278" y="6446571"/>
            <a:ext cx="1515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4a2cebfa98_1_67"/>
          <p:cNvSpPr txBox="1">
            <a:spLocks noGrp="1"/>
          </p:cNvSpPr>
          <p:nvPr>
            <p:ph type="title"/>
          </p:nvPr>
        </p:nvSpPr>
        <p:spPr>
          <a:xfrm>
            <a:off x="609600" y="197964"/>
            <a:ext cx="109728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Fira Sans Condensed" panose="020B0503050000020004" pitchFamily="34" charset="0"/>
              </a:rPr>
              <a:t>A paper-based assessment given to teachers is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923" name="Google Shape;923;g24a2cebfa98_1_67"/>
          <p:cNvSpPr txBox="1">
            <a:spLocks noGrp="1"/>
          </p:cNvSpPr>
          <p:nvPr>
            <p:ph type="sldNum" idx="12"/>
          </p:nvPr>
        </p:nvSpPr>
        <p:spPr>
          <a:xfrm>
            <a:off x="10067278" y="6446571"/>
            <a:ext cx="1515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925" name="Google Shape;925;g24a2cebfa98_1_67"/>
          <p:cNvSpPr txBox="1">
            <a:spLocks noGrp="1"/>
          </p:cNvSpPr>
          <p:nvPr>
            <p:ph type="body" idx="1"/>
          </p:nvPr>
        </p:nvSpPr>
        <p:spPr>
          <a:xfrm>
            <a:off x="609600" y="1470582"/>
            <a:ext cx="53847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An instrument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An indicator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Data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Don’t know</a:t>
            </a:r>
            <a:endParaRPr dirty="0">
              <a:latin typeface="Fira Sans Condensed" panose="020B05030500000200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4a2cebfa98_1_67"/>
          <p:cNvSpPr txBox="1">
            <a:spLocks noGrp="1"/>
          </p:cNvSpPr>
          <p:nvPr>
            <p:ph type="title"/>
          </p:nvPr>
        </p:nvSpPr>
        <p:spPr>
          <a:xfrm>
            <a:off x="609600" y="197964"/>
            <a:ext cx="109728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>
                <a:latin typeface="Fira Sans Condensed" panose="020B0503050000020004" pitchFamily="34" charset="0"/>
              </a:rPr>
              <a:t>Andy’s performance on this assessment is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923" name="Google Shape;923;g24a2cebfa98_1_67"/>
          <p:cNvSpPr txBox="1">
            <a:spLocks noGrp="1"/>
          </p:cNvSpPr>
          <p:nvPr>
            <p:ph type="sldNum" idx="12"/>
          </p:nvPr>
        </p:nvSpPr>
        <p:spPr>
          <a:xfrm>
            <a:off x="10067278" y="6446571"/>
            <a:ext cx="1515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925" name="Google Shape;925;g24a2cebfa98_1_67"/>
          <p:cNvSpPr txBox="1">
            <a:spLocks noGrp="1"/>
          </p:cNvSpPr>
          <p:nvPr>
            <p:ph type="body" idx="1"/>
          </p:nvPr>
        </p:nvSpPr>
        <p:spPr>
          <a:xfrm>
            <a:off x="609600" y="1470582"/>
            <a:ext cx="53847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An instrument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An indicator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Data</a:t>
            </a:r>
            <a:endParaRPr dirty="0">
              <a:latin typeface="Fira Sans Condensed" panose="020B0503050000020004" pitchFamily="34" charset="0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lphaUcPeriod"/>
            </a:pPr>
            <a:r>
              <a:rPr lang="en-US" dirty="0">
                <a:latin typeface="Fira Sans Condensed" panose="020B0503050000020004" pitchFamily="34" charset="0"/>
              </a:rPr>
              <a:t>Don’t know</a:t>
            </a:r>
            <a:endParaRPr dirty="0">
              <a:latin typeface="Fira Sans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2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indicators?</a:t>
            </a:r>
          </a:p>
        </p:txBody>
      </p:sp>
      <p:sp>
        <p:nvSpPr>
          <p:cNvPr id="936" name="Google Shape;936;g24510cd52a3_0_10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933" name="Google Shape;933;g24510cd52a3_0_1048"/>
          <p:cNvSpPr/>
          <p:nvPr/>
        </p:nvSpPr>
        <p:spPr>
          <a:xfrm>
            <a:off x="5978820" y="3275112"/>
            <a:ext cx="234300" cy="307800"/>
          </a:xfrm>
          <a:prstGeom prst="rect">
            <a:avLst/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DBAC4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DBAC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24510cd52a3_0_1048"/>
          <p:cNvSpPr/>
          <p:nvPr/>
        </p:nvSpPr>
        <p:spPr>
          <a:xfrm>
            <a:off x="5978820" y="3275112"/>
            <a:ext cx="234300" cy="307800"/>
          </a:xfrm>
          <a:prstGeom prst="rect">
            <a:avLst/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DBAC4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DBAC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72;g24510cd52a3_0_867">
            <a:extLst>
              <a:ext uri="{FF2B5EF4-FFF2-40B4-BE49-F238E27FC236}">
                <a16:creationId xmlns:a16="http://schemas.microsoft.com/office/drawing/2014/main" id="{723525BE-A7B8-C643-9733-3C67D38570CA}"/>
              </a:ext>
            </a:extLst>
          </p:cNvPr>
          <p:cNvSpPr/>
          <p:nvPr/>
        </p:nvSpPr>
        <p:spPr>
          <a:xfrm>
            <a:off x="4838439" y="172146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Teacher subject knowledge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72;g24510cd52a3_0_867">
            <a:extLst>
              <a:ext uri="{FF2B5EF4-FFF2-40B4-BE49-F238E27FC236}">
                <a16:creationId xmlns:a16="http://schemas.microsoft.com/office/drawing/2014/main" id="{FA86FF1B-A1C4-0F09-FCD4-86AE3E1E1125}"/>
              </a:ext>
            </a:extLst>
          </p:cNvPr>
          <p:cNvSpPr/>
          <p:nvPr/>
        </p:nvSpPr>
        <p:spPr>
          <a:xfrm>
            <a:off x="888417" y="316890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Real analysis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72;g24510cd52a3_0_867">
            <a:extLst>
              <a:ext uri="{FF2B5EF4-FFF2-40B4-BE49-F238E27FC236}">
                <a16:creationId xmlns:a16="http://schemas.microsoft.com/office/drawing/2014/main" id="{8ACE8DA4-F6A7-A760-F55E-A4122A3FE953}"/>
              </a:ext>
            </a:extLst>
          </p:cNvPr>
          <p:cNvSpPr/>
          <p:nvPr/>
        </p:nvSpPr>
        <p:spPr>
          <a:xfrm>
            <a:off x="888417" y="2431638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Two-digit subtraction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872;g24510cd52a3_0_867">
            <a:extLst>
              <a:ext uri="{FF2B5EF4-FFF2-40B4-BE49-F238E27FC236}">
                <a16:creationId xmlns:a16="http://schemas.microsoft.com/office/drawing/2014/main" id="{9BD4E629-1476-6F51-C626-93DF84383184}"/>
              </a:ext>
            </a:extLst>
          </p:cNvPr>
          <p:cNvSpPr/>
          <p:nvPr/>
        </p:nvSpPr>
        <p:spPr>
          <a:xfrm>
            <a:off x="4838438" y="2431638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Procedures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872;g24510cd52a3_0_867">
            <a:extLst>
              <a:ext uri="{FF2B5EF4-FFF2-40B4-BE49-F238E27FC236}">
                <a16:creationId xmlns:a16="http://schemas.microsoft.com/office/drawing/2014/main" id="{46E77A80-A2D4-A4B8-495E-D77FB27D8F1A}"/>
              </a:ext>
            </a:extLst>
          </p:cNvPr>
          <p:cNvSpPr/>
          <p:nvPr/>
        </p:nvSpPr>
        <p:spPr>
          <a:xfrm>
            <a:off x="4838438" y="3168900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Problem-solving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823C3B5C-DC68-EAD3-D07E-BE2E5F33D5AB}"/>
              </a:ext>
            </a:extLst>
          </p:cNvPr>
          <p:cNvSpPr/>
          <p:nvPr/>
        </p:nvSpPr>
        <p:spPr>
          <a:xfrm>
            <a:off x="8686538" y="2431638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Pedagogical knowledge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872;g24510cd52a3_0_867">
            <a:extLst>
              <a:ext uri="{FF2B5EF4-FFF2-40B4-BE49-F238E27FC236}">
                <a16:creationId xmlns:a16="http://schemas.microsoft.com/office/drawing/2014/main" id="{FCD98CE3-EB5A-7BCD-F28C-36FE7E3BD8E2}"/>
              </a:ext>
            </a:extLst>
          </p:cNvPr>
          <p:cNvSpPr/>
          <p:nvPr/>
        </p:nvSpPr>
        <p:spPr>
          <a:xfrm>
            <a:off x="8686538" y="316889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Knowledge of student learning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872;g24510cd52a3_0_867">
            <a:extLst>
              <a:ext uri="{FF2B5EF4-FFF2-40B4-BE49-F238E27FC236}">
                <a16:creationId xmlns:a16="http://schemas.microsoft.com/office/drawing/2014/main" id="{4BE957A5-7B3C-B99F-1529-E9475A71F006}"/>
              </a:ext>
            </a:extLst>
          </p:cNvPr>
          <p:cNvSpPr/>
          <p:nvPr/>
        </p:nvSpPr>
        <p:spPr>
          <a:xfrm>
            <a:off x="8686538" y="3953335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Knowledge of curriculum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872;g24510cd52a3_0_867">
            <a:extLst>
              <a:ext uri="{FF2B5EF4-FFF2-40B4-BE49-F238E27FC236}">
                <a16:creationId xmlns:a16="http://schemas.microsoft.com/office/drawing/2014/main" id="{90BC9AA5-48FB-52BF-76B2-37CCFD9A83D9}"/>
              </a:ext>
            </a:extLst>
          </p:cNvPr>
          <p:cNvSpPr/>
          <p:nvPr/>
        </p:nvSpPr>
        <p:spPr>
          <a:xfrm>
            <a:off x="8686537" y="4691523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Etc.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instruments?</a:t>
            </a:r>
          </a:p>
        </p:txBody>
      </p:sp>
      <p:sp>
        <p:nvSpPr>
          <p:cNvPr id="936" name="Google Shape;936;g24510cd52a3_0_10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933" name="Google Shape;933;g24510cd52a3_0_1048"/>
          <p:cNvSpPr/>
          <p:nvPr/>
        </p:nvSpPr>
        <p:spPr>
          <a:xfrm>
            <a:off x="5978820" y="3275112"/>
            <a:ext cx="234300" cy="307800"/>
          </a:xfrm>
          <a:prstGeom prst="rect">
            <a:avLst/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DBAC4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DBAC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24510cd52a3_0_1048"/>
          <p:cNvSpPr/>
          <p:nvPr/>
        </p:nvSpPr>
        <p:spPr>
          <a:xfrm>
            <a:off x="5978820" y="3275112"/>
            <a:ext cx="234300" cy="307800"/>
          </a:xfrm>
          <a:prstGeom prst="rect">
            <a:avLst/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DBAC4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DBAC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72;g24510cd52a3_0_867">
            <a:extLst>
              <a:ext uri="{FF2B5EF4-FFF2-40B4-BE49-F238E27FC236}">
                <a16:creationId xmlns:a16="http://schemas.microsoft.com/office/drawing/2014/main" id="{723525BE-A7B8-C643-9733-3C67D38570CA}"/>
              </a:ext>
            </a:extLst>
          </p:cNvPr>
          <p:cNvSpPr/>
          <p:nvPr/>
        </p:nvSpPr>
        <p:spPr>
          <a:xfrm>
            <a:off x="4838439" y="172146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Teacher subject knowledge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72;g24510cd52a3_0_867">
            <a:extLst>
              <a:ext uri="{FF2B5EF4-FFF2-40B4-BE49-F238E27FC236}">
                <a16:creationId xmlns:a16="http://schemas.microsoft.com/office/drawing/2014/main" id="{FA86FF1B-A1C4-0F09-FCD4-86AE3E1E1125}"/>
              </a:ext>
            </a:extLst>
          </p:cNvPr>
          <p:cNvSpPr/>
          <p:nvPr/>
        </p:nvSpPr>
        <p:spPr>
          <a:xfrm>
            <a:off x="888417" y="316890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Peer report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72;g24510cd52a3_0_867">
            <a:extLst>
              <a:ext uri="{FF2B5EF4-FFF2-40B4-BE49-F238E27FC236}">
                <a16:creationId xmlns:a16="http://schemas.microsoft.com/office/drawing/2014/main" id="{8ACE8DA4-F6A7-A760-F55E-A4122A3FE953}"/>
              </a:ext>
            </a:extLst>
          </p:cNvPr>
          <p:cNvSpPr/>
          <p:nvPr/>
        </p:nvSpPr>
        <p:spPr>
          <a:xfrm>
            <a:off x="888417" y="2431638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Teacher </a:t>
            </a: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interview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872;g24510cd52a3_0_867">
            <a:extLst>
              <a:ext uri="{FF2B5EF4-FFF2-40B4-BE49-F238E27FC236}">
                <a16:creationId xmlns:a16="http://schemas.microsoft.com/office/drawing/2014/main" id="{9BD4E629-1476-6F51-C626-93DF84383184}"/>
              </a:ext>
            </a:extLst>
          </p:cNvPr>
          <p:cNvSpPr/>
          <p:nvPr/>
        </p:nvSpPr>
        <p:spPr>
          <a:xfrm>
            <a:off x="4838438" y="2431638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Assessment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872;g24510cd52a3_0_867">
            <a:extLst>
              <a:ext uri="{FF2B5EF4-FFF2-40B4-BE49-F238E27FC236}">
                <a16:creationId xmlns:a16="http://schemas.microsoft.com/office/drawing/2014/main" id="{46E77A80-A2D4-A4B8-495E-D77FB27D8F1A}"/>
              </a:ext>
            </a:extLst>
          </p:cNvPr>
          <p:cNvSpPr/>
          <p:nvPr/>
        </p:nvSpPr>
        <p:spPr>
          <a:xfrm>
            <a:off x="4838438" y="3168900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Student evaluations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872;g24510cd52a3_0_867">
            <a:extLst>
              <a:ext uri="{FF2B5EF4-FFF2-40B4-BE49-F238E27FC236}">
                <a16:creationId xmlns:a16="http://schemas.microsoft.com/office/drawing/2014/main" id="{823C3B5C-DC68-EAD3-D07E-BE2E5F33D5AB}"/>
              </a:ext>
            </a:extLst>
          </p:cNvPr>
          <p:cNvSpPr/>
          <p:nvPr/>
        </p:nvSpPr>
        <p:spPr>
          <a:xfrm>
            <a:off x="8686538" y="2431638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Classroom observation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Google Shape;872;g24510cd52a3_0_867">
            <a:extLst>
              <a:ext uri="{FF2B5EF4-FFF2-40B4-BE49-F238E27FC236}">
                <a16:creationId xmlns:a16="http://schemas.microsoft.com/office/drawing/2014/main" id="{E980706B-86E9-F12E-A076-EA4BF997843A}"/>
              </a:ext>
            </a:extLst>
          </p:cNvPr>
          <p:cNvSpPr/>
          <p:nvPr/>
        </p:nvSpPr>
        <p:spPr>
          <a:xfrm>
            <a:off x="8686537" y="3168900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Portfolio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872;g24510cd52a3_0_867">
            <a:extLst>
              <a:ext uri="{FF2B5EF4-FFF2-40B4-BE49-F238E27FC236}">
                <a16:creationId xmlns:a16="http://schemas.microsoft.com/office/drawing/2014/main" id="{1317C72F-9BDD-C430-9007-2C9B9DA517EA}"/>
              </a:ext>
            </a:extLst>
          </p:cNvPr>
          <p:cNvSpPr/>
          <p:nvPr/>
        </p:nvSpPr>
        <p:spPr>
          <a:xfrm>
            <a:off x="8686537" y="390291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Etc.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9399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research process&#10;&#10;Description automatically generated with medium confidence">
            <a:extLst>
              <a:ext uri="{FF2B5EF4-FFF2-40B4-BE49-F238E27FC236}">
                <a16:creationId xmlns:a16="http://schemas.microsoft.com/office/drawing/2014/main" id="{A7C03F23-F77B-E078-FB55-68E828D2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571101"/>
            <a:ext cx="9573961" cy="5715798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FA60DA-D410-E333-D1CD-AFF7E55D49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4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 criteria</a:t>
            </a:r>
          </a:p>
        </p:txBody>
      </p:sp>
      <p:sp>
        <p:nvSpPr>
          <p:cNvPr id="936" name="Google Shape;936;g24510cd52a3_0_10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8" name="Google Shape;872;g24510cd52a3_0_867">
            <a:extLst>
              <a:ext uri="{FF2B5EF4-FFF2-40B4-BE49-F238E27FC236}">
                <a16:creationId xmlns:a16="http://schemas.microsoft.com/office/drawing/2014/main" id="{723525BE-A7B8-C643-9733-3C67D38570CA}"/>
              </a:ext>
            </a:extLst>
          </p:cNvPr>
          <p:cNvSpPr/>
          <p:nvPr/>
        </p:nvSpPr>
        <p:spPr>
          <a:xfrm>
            <a:off x="1185601" y="172146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Validity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872;g24510cd52a3_0_867">
            <a:extLst>
              <a:ext uri="{FF2B5EF4-FFF2-40B4-BE49-F238E27FC236}">
                <a16:creationId xmlns:a16="http://schemas.microsoft.com/office/drawing/2014/main" id="{B81A3106-8359-9D84-23FF-4F27B3646F5E}"/>
              </a:ext>
            </a:extLst>
          </p:cNvPr>
          <p:cNvSpPr/>
          <p:nvPr/>
        </p:nvSpPr>
        <p:spPr>
          <a:xfrm>
            <a:off x="1185601" y="396460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Reliability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944;g115d20e1238_0_187">
            <a:extLst>
              <a:ext uri="{FF2B5EF4-FFF2-40B4-BE49-F238E27FC236}">
                <a16:creationId xmlns:a16="http://schemas.microsoft.com/office/drawing/2014/main" id="{1698B78B-0CD1-D757-34D7-0586AEEAF282}"/>
              </a:ext>
            </a:extLst>
          </p:cNvPr>
          <p:cNvSpPr/>
          <p:nvPr/>
        </p:nvSpPr>
        <p:spPr>
          <a:xfrm>
            <a:off x="7017045" y="2931508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" name="Google Shape;945;g115d20e1238_0_187">
            <a:extLst>
              <a:ext uri="{FF2B5EF4-FFF2-40B4-BE49-F238E27FC236}">
                <a16:creationId xmlns:a16="http://schemas.microsoft.com/office/drawing/2014/main" id="{C84C7452-E4D4-7976-DAA5-B61F3F53A572}"/>
              </a:ext>
            </a:extLst>
          </p:cNvPr>
          <p:cNvSpPr/>
          <p:nvPr/>
        </p:nvSpPr>
        <p:spPr>
          <a:xfrm>
            <a:off x="7017045" y="2931508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grpSp>
        <p:nvGrpSpPr>
          <p:cNvPr id="11" name="Google Shape;947;g115d20e1238_0_187">
            <a:extLst>
              <a:ext uri="{FF2B5EF4-FFF2-40B4-BE49-F238E27FC236}">
                <a16:creationId xmlns:a16="http://schemas.microsoft.com/office/drawing/2014/main" id="{6120C194-8A24-B4B6-613D-2577032B9202}"/>
              </a:ext>
            </a:extLst>
          </p:cNvPr>
          <p:cNvGrpSpPr/>
          <p:nvPr/>
        </p:nvGrpSpPr>
        <p:grpSpPr>
          <a:xfrm>
            <a:off x="9520756" y="1947529"/>
            <a:ext cx="1440225" cy="1454627"/>
            <a:chOff x="5111654" y="1755982"/>
            <a:chExt cx="1920300" cy="1920300"/>
          </a:xfrm>
        </p:grpSpPr>
        <p:sp>
          <p:nvSpPr>
            <p:cNvPr id="14" name="Google Shape;948;g115d20e1238_0_187">
              <a:extLst>
                <a:ext uri="{FF2B5EF4-FFF2-40B4-BE49-F238E27FC236}">
                  <a16:creationId xmlns:a16="http://schemas.microsoft.com/office/drawing/2014/main" id="{96852A4E-FBC8-D89F-1BDC-F4812840558A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Google Shape;949;g115d20e1238_0_187">
              <a:extLst>
                <a:ext uri="{FF2B5EF4-FFF2-40B4-BE49-F238E27FC236}">
                  <a16:creationId xmlns:a16="http://schemas.microsoft.com/office/drawing/2014/main" id="{B7B34201-679C-08B8-E789-769341B9C1DA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950;g115d20e1238_0_187">
              <a:extLst>
                <a:ext uri="{FF2B5EF4-FFF2-40B4-BE49-F238E27FC236}">
                  <a16:creationId xmlns:a16="http://schemas.microsoft.com/office/drawing/2014/main" id="{313712A2-F026-8380-9E09-3408AC77DAD2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951;g115d20e1238_0_187">
              <a:extLst>
                <a:ext uri="{FF2B5EF4-FFF2-40B4-BE49-F238E27FC236}">
                  <a16:creationId xmlns:a16="http://schemas.microsoft.com/office/drawing/2014/main" id="{AC1D749E-1E87-9EAB-F2B1-57081B306D50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Google Shape;952;g115d20e1238_0_187">
            <a:extLst>
              <a:ext uri="{FF2B5EF4-FFF2-40B4-BE49-F238E27FC236}">
                <a16:creationId xmlns:a16="http://schemas.microsoft.com/office/drawing/2014/main" id="{2387EDD2-ED26-87C1-4AF1-53A4EB022974}"/>
              </a:ext>
            </a:extLst>
          </p:cNvPr>
          <p:cNvGrpSpPr/>
          <p:nvPr/>
        </p:nvGrpSpPr>
        <p:grpSpPr>
          <a:xfrm>
            <a:off x="5771493" y="1974373"/>
            <a:ext cx="1440225" cy="1454627"/>
            <a:chOff x="5111654" y="1755982"/>
            <a:chExt cx="1920300" cy="1920300"/>
          </a:xfrm>
        </p:grpSpPr>
        <p:sp>
          <p:nvSpPr>
            <p:cNvPr id="20" name="Google Shape;953;g115d20e1238_0_187">
              <a:extLst>
                <a:ext uri="{FF2B5EF4-FFF2-40B4-BE49-F238E27FC236}">
                  <a16:creationId xmlns:a16="http://schemas.microsoft.com/office/drawing/2014/main" id="{5F465E2D-32A3-78F0-DE9E-D9739CBB0726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954;g115d20e1238_0_187">
              <a:extLst>
                <a:ext uri="{FF2B5EF4-FFF2-40B4-BE49-F238E27FC236}">
                  <a16:creationId xmlns:a16="http://schemas.microsoft.com/office/drawing/2014/main" id="{5BD27B17-69DC-0821-A325-EFB5C92C4004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955;g115d20e1238_0_187">
              <a:extLst>
                <a:ext uri="{FF2B5EF4-FFF2-40B4-BE49-F238E27FC236}">
                  <a16:creationId xmlns:a16="http://schemas.microsoft.com/office/drawing/2014/main" id="{D6BCF74E-DD1C-11EA-5146-86BBD3E7A81C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956;g115d20e1238_0_187">
              <a:extLst>
                <a:ext uri="{FF2B5EF4-FFF2-40B4-BE49-F238E27FC236}">
                  <a16:creationId xmlns:a16="http://schemas.microsoft.com/office/drawing/2014/main" id="{944673D8-3056-3246-2419-9FB1E57D612D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4" name="Google Shape;957;g115d20e1238_0_187">
            <a:extLst>
              <a:ext uri="{FF2B5EF4-FFF2-40B4-BE49-F238E27FC236}">
                <a16:creationId xmlns:a16="http://schemas.microsoft.com/office/drawing/2014/main" id="{42BC4979-730E-BC33-F846-726B19997FAC}"/>
              </a:ext>
            </a:extLst>
          </p:cNvPr>
          <p:cNvGrpSpPr/>
          <p:nvPr/>
        </p:nvGrpSpPr>
        <p:grpSpPr>
          <a:xfrm>
            <a:off x="9754245" y="2173127"/>
            <a:ext cx="971550" cy="923544"/>
            <a:chOff x="3607614" y="2595291"/>
            <a:chExt cx="1295400" cy="1219200"/>
          </a:xfrm>
        </p:grpSpPr>
        <p:sp>
          <p:nvSpPr>
            <p:cNvPr id="25" name="Google Shape;958;g115d20e1238_0_187">
              <a:extLst>
                <a:ext uri="{FF2B5EF4-FFF2-40B4-BE49-F238E27FC236}">
                  <a16:creationId xmlns:a16="http://schemas.microsoft.com/office/drawing/2014/main" id="{DA04781F-CC3F-E8DD-38BB-97A42B72716E}"/>
                </a:ext>
              </a:extLst>
            </p:cNvPr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959;g115d20e1238_0_187">
              <a:extLst>
                <a:ext uri="{FF2B5EF4-FFF2-40B4-BE49-F238E27FC236}">
                  <a16:creationId xmlns:a16="http://schemas.microsoft.com/office/drawing/2014/main" id="{AA7587D5-4813-EEE4-7818-5B95218BCDA8}"/>
                </a:ext>
              </a:extLst>
            </p:cNvPr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960;g115d20e1238_0_187">
              <a:extLst>
                <a:ext uri="{FF2B5EF4-FFF2-40B4-BE49-F238E27FC236}">
                  <a16:creationId xmlns:a16="http://schemas.microsoft.com/office/drawing/2014/main" id="{3BAE3988-CBCB-DBC0-C1FB-FA3EC5040A85}"/>
                </a:ext>
              </a:extLst>
            </p:cNvPr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961;g115d20e1238_0_187">
              <a:extLst>
                <a:ext uri="{FF2B5EF4-FFF2-40B4-BE49-F238E27FC236}">
                  <a16:creationId xmlns:a16="http://schemas.microsoft.com/office/drawing/2014/main" id="{3CEBBCD7-5D48-57F2-7C3F-CB5066B26301}"/>
                </a:ext>
              </a:extLst>
            </p:cNvPr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962;g115d20e1238_0_187">
              <a:extLst>
                <a:ext uri="{FF2B5EF4-FFF2-40B4-BE49-F238E27FC236}">
                  <a16:creationId xmlns:a16="http://schemas.microsoft.com/office/drawing/2014/main" id="{F375033A-F3BC-46A2-1547-5348BCB9C73F}"/>
                </a:ext>
              </a:extLst>
            </p:cNvPr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963;g115d20e1238_0_187">
              <a:extLst>
                <a:ext uri="{FF2B5EF4-FFF2-40B4-BE49-F238E27FC236}">
                  <a16:creationId xmlns:a16="http://schemas.microsoft.com/office/drawing/2014/main" id="{BBA15FA9-FD4B-9DBA-76A8-C141B85521C1}"/>
                </a:ext>
              </a:extLst>
            </p:cNvPr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964;g115d20e1238_0_187">
              <a:extLst>
                <a:ext uri="{FF2B5EF4-FFF2-40B4-BE49-F238E27FC236}">
                  <a16:creationId xmlns:a16="http://schemas.microsoft.com/office/drawing/2014/main" id="{05DBE527-6FEC-FA77-FAFD-1B0F151039AD}"/>
                </a:ext>
              </a:extLst>
            </p:cNvPr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965;g115d20e1238_0_187">
              <a:extLst>
                <a:ext uri="{FF2B5EF4-FFF2-40B4-BE49-F238E27FC236}">
                  <a16:creationId xmlns:a16="http://schemas.microsoft.com/office/drawing/2014/main" id="{905B5B15-70A5-0BE6-0F9A-243C534249D0}"/>
                </a:ext>
              </a:extLst>
            </p:cNvPr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966;g115d20e1238_0_187">
              <a:extLst>
                <a:ext uri="{FF2B5EF4-FFF2-40B4-BE49-F238E27FC236}">
                  <a16:creationId xmlns:a16="http://schemas.microsoft.com/office/drawing/2014/main" id="{10EDAFB5-90E0-DEF1-3E16-CDC9BF004740}"/>
                </a:ext>
              </a:extLst>
            </p:cNvPr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4" name="Google Shape;967;g115d20e1238_0_187">
            <a:extLst>
              <a:ext uri="{FF2B5EF4-FFF2-40B4-BE49-F238E27FC236}">
                <a16:creationId xmlns:a16="http://schemas.microsoft.com/office/drawing/2014/main" id="{4AF2F391-C0F8-40B1-95B0-D2054041ECE7}"/>
              </a:ext>
            </a:extLst>
          </p:cNvPr>
          <p:cNvGrpSpPr/>
          <p:nvPr/>
        </p:nvGrpSpPr>
        <p:grpSpPr>
          <a:xfrm>
            <a:off x="5441069" y="2186985"/>
            <a:ext cx="971550" cy="923544"/>
            <a:chOff x="3607614" y="2595291"/>
            <a:chExt cx="1295400" cy="1219200"/>
          </a:xfrm>
        </p:grpSpPr>
        <p:sp>
          <p:nvSpPr>
            <p:cNvPr id="35" name="Google Shape;968;g115d20e1238_0_187">
              <a:extLst>
                <a:ext uri="{FF2B5EF4-FFF2-40B4-BE49-F238E27FC236}">
                  <a16:creationId xmlns:a16="http://schemas.microsoft.com/office/drawing/2014/main" id="{2DF1CEDC-7753-A733-4108-AA36EB8D8310}"/>
                </a:ext>
              </a:extLst>
            </p:cNvPr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969;g115d20e1238_0_187">
              <a:extLst>
                <a:ext uri="{FF2B5EF4-FFF2-40B4-BE49-F238E27FC236}">
                  <a16:creationId xmlns:a16="http://schemas.microsoft.com/office/drawing/2014/main" id="{BA93E5D9-A2A4-33EB-0DEA-0450A284A947}"/>
                </a:ext>
              </a:extLst>
            </p:cNvPr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970;g115d20e1238_0_187">
              <a:extLst>
                <a:ext uri="{FF2B5EF4-FFF2-40B4-BE49-F238E27FC236}">
                  <a16:creationId xmlns:a16="http://schemas.microsoft.com/office/drawing/2014/main" id="{FAE42B36-9952-75B8-1C81-F454B3CC53E3}"/>
                </a:ext>
              </a:extLst>
            </p:cNvPr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Google Shape;971;g115d20e1238_0_187">
              <a:extLst>
                <a:ext uri="{FF2B5EF4-FFF2-40B4-BE49-F238E27FC236}">
                  <a16:creationId xmlns:a16="http://schemas.microsoft.com/office/drawing/2014/main" id="{A72C542C-2DA4-34EE-2342-57C03450B415}"/>
                </a:ext>
              </a:extLst>
            </p:cNvPr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972;g115d20e1238_0_187">
              <a:extLst>
                <a:ext uri="{FF2B5EF4-FFF2-40B4-BE49-F238E27FC236}">
                  <a16:creationId xmlns:a16="http://schemas.microsoft.com/office/drawing/2014/main" id="{51BC281A-B582-C957-03DE-171615464BDB}"/>
                </a:ext>
              </a:extLst>
            </p:cNvPr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" name="Google Shape;973;g115d20e1238_0_187">
              <a:extLst>
                <a:ext uri="{FF2B5EF4-FFF2-40B4-BE49-F238E27FC236}">
                  <a16:creationId xmlns:a16="http://schemas.microsoft.com/office/drawing/2014/main" id="{AF444FE9-3F65-35A5-B931-246CA714BDA8}"/>
                </a:ext>
              </a:extLst>
            </p:cNvPr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" name="Google Shape;974;g115d20e1238_0_187">
              <a:extLst>
                <a:ext uri="{FF2B5EF4-FFF2-40B4-BE49-F238E27FC236}">
                  <a16:creationId xmlns:a16="http://schemas.microsoft.com/office/drawing/2014/main" id="{45F1BBCD-E7D5-B8F0-F111-93348E27ED6D}"/>
                </a:ext>
              </a:extLst>
            </p:cNvPr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Google Shape;975;g115d20e1238_0_187">
              <a:extLst>
                <a:ext uri="{FF2B5EF4-FFF2-40B4-BE49-F238E27FC236}">
                  <a16:creationId xmlns:a16="http://schemas.microsoft.com/office/drawing/2014/main" id="{B30FAB35-73F6-404D-F601-7F452371DEFE}"/>
                </a:ext>
              </a:extLst>
            </p:cNvPr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" name="Google Shape;976;g115d20e1238_0_187">
              <a:extLst>
                <a:ext uri="{FF2B5EF4-FFF2-40B4-BE49-F238E27FC236}">
                  <a16:creationId xmlns:a16="http://schemas.microsoft.com/office/drawing/2014/main" id="{755DE2C7-7873-0A9F-7D70-7E0996E14997}"/>
                </a:ext>
              </a:extLst>
            </p:cNvPr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4" name="Google Shape;977;g115d20e1238_0_187">
            <a:extLst>
              <a:ext uri="{FF2B5EF4-FFF2-40B4-BE49-F238E27FC236}">
                <a16:creationId xmlns:a16="http://schemas.microsoft.com/office/drawing/2014/main" id="{0109A3A6-55C4-0A37-24F3-FAF60AF6C034}"/>
              </a:ext>
            </a:extLst>
          </p:cNvPr>
          <p:cNvSpPr txBox="1"/>
          <p:nvPr/>
        </p:nvSpPr>
        <p:spPr>
          <a:xfrm>
            <a:off x="4577150" y="2455384"/>
            <a:ext cx="71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Low</a:t>
            </a:r>
            <a:endParaRPr sz="20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979;g115d20e1238_0_187">
            <a:extLst>
              <a:ext uri="{FF2B5EF4-FFF2-40B4-BE49-F238E27FC236}">
                <a16:creationId xmlns:a16="http://schemas.microsoft.com/office/drawing/2014/main" id="{81F48BB3-D933-8426-29C4-2F348AC8D6E9}"/>
              </a:ext>
            </a:extLst>
          </p:cNvPr>
          <p:cNvSpPr txBox="1"/>
          <p:nvPr/>
        </p:nvSpPr>
        <p:spPr>
          <a:xfrm>
            <a:off x="8447700" y="2475496"/>
            <a:ext cx="87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High</a:t>
            </a:r>
            <a:endParaRPr sz="20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978;g115d20e1238_0_187">
            <a:extLst>
              <a:ext uri="{FF2B5EF4-FFF2-40B4-BE49-F238E27FC236}">
                <a16:creationId xmlns:a16="http://schemas.microsoft.com/office/drawing/2014/main" id="{975DDC90-E196-2E8E-4B23-60200E227BC6}"/>
              </a:ext>
            </a:extLst>
          </p:cNvPr>
          <p:cNvSpPr txBox="1"/>
          <p:nvPr/>
        </p:nvSpPr>
        <p:spPr>
          <a:xfrm>
            <a:off x="4577150" y="4825755"/>
            <a:ext cx="71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Low</a:t>
            </a:r>
            <a:endParaRPr sz="20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Google Shape;980;g115d20e1238_0_187">
            <a:extLst>
              <a:ext uri="{FF2B5EF4-FFF2-40B4-BE49-F238E27FC236}">
                <a16:creationId xmlns:a16="http://schemas.microsoft.com/office/drawing/2014/main" id="{5078C1DF-6DCC-F7C1-3902-168FEE018369}"/>
              </a:ext>
            </a:extLst>
          </p:cNvPr>
          <p:cNvSpPr txBox="1"/>
          <p:nvPr/>
        </p:nvSpPr>
        <p:spPr>
          <a:xfrm>
            <a:off x="8450475" y="4825767"/>
            <a:ext cx="87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High</a:t>
            </a:r>
            <a:endParaRPr sz="20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8" name="Google Shape;981;g115d20e1238_0_187">
            <a:extLst>
              <a:ext uri="{FF2B5EF4-FFF2-40B4-BE49-F238E27FC236}">
                <a16:creationId xmlns:a16="http://schemas.microsoft.com/office/drawing/2014/main" id="{272FB46A-AAF6-5564-A535-31CA0D080E33}"/>
              </a:ext>
            </a:extLst>
          </p:cNvPr>
          <p:cNvGrpSpPr/>
          <p:nvPr/>
        </p:nvGrpSpPr>
        <p:grpSpPr>
          <a:xfrm>
            <a:off x="9528640" y="4492918"/>
            <a:ext cx="1536240" cy="1511276"/>
            <a:chOff x="5111654" y="1755982"/>
            <a:chExt cx="1920300" cy="1920300"/>
          </a:xfrm>
        </p:grpSpPr>
        <p:sp>
          <p:nvSpPr>
            <p:cNvPr id="49" name="Google Shape;982;g115d20e1238_0_187">
              <a:extLst>
                <a:ext uri="{FF2B5EF4-FFF2-40B4-BE49-F238E27FC236}">
                  <a16:creationId xmlns:a16="http://schemas.microsoft.com/office/drawing/2014/main" id="{7EA6B416-72A7-134B-BE9B-9A74CB3B1309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983;g115d20e1238_0_187">
              <a:extLst>
                <a:ext uri="{FF2B5EF4-FFF2-40B4-BE49-F238E27FC236}">
                  <a16:creationId xmlns:a16="http://schemas.microsoft.com/office/drawing/2014/main" id="{6DB0EC94-7169-B4CE-DB96-7478F11DD36B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984;g115d20e1238_0_187">
              <a:extLst>
                <a:ext uri="{FF2B5EF4-FFF2-40B4-BE49-F238E27FC236}">
                  <a16:creationId xmlns:a16="http://schemas.microsoft.com/office/drawing/2014/main" id="{1767BF9D-DA6E-CACE-6F3C-B7DEF06C704D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985;g115d20e1238_0_187">
              <a:extLst>
                <a:ext uri="{FF2B5EF4-FFF2-40B4-BE49-F238E27FC236}">
                  <a16:creationId xmlns:a16="http://schemas.microsoft.com/office/drawing/2014/main" id="{8F482697-E5A3-27D8-5296-2655CB60A9FD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3" name="Google Shape;986;g115d20e1238_0_187">
            <a:extLst>
              <a:ext uri="{FF2B5EF4-FFF2-40B4-BE49-F238E27FC236}">
                <a16:creationId xmlns:a16="http://schemas.microsoft.com/office/drawing/2014/main" id="{E36FD698-9B9B-F8E3-208D-B14E2DB6474F}"/>
              </a:ext>
            </a:extLst>
          </p:cNvPr>
          <p:cNvSpPr/>
          <p:nvPr/>
        </p:nvSpPr>
        <p:spPr>
          <a:xfrm>
            <a:off x="10259750" y="5108315"/>
            <a:ext cx="122100" cy="11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987;g115d20e1238_0_187">
            <a:extLst>
              <a:ext uri="{FF2B5EF4-FFF2-40B4-BE49-F238E27FC236}">
                <a16:creationId xmlns:a16="http://schemas.microsoft.com/office/drawing/2014/main" id="{AEEC2059-31ED-5364-44B2-46B770182FF6}"/>
              </a:ext>
            </a:extLst>
          </p:cNvPr>
          <p:cNvSpPr/>
          <p:nvPr/>
        </p:nvSpPr>
        <p:spPr>
          <a:xfrm>
            <a:off x="10128868" y="5190900"/>
            <a:ext cx="122100" cy="11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Google Shape;988;g115d20e1238_0_187">
            <a:extLst>
              <a:ext uri="{FF2B5EF4-FFF2-40B4-BE49-F238E27FC236}">
                <a16:creationId xmlns:a16="http://schemas.microsoft.com/office/drawing/2014/main" id="{A8FD90F1-DE73-D5EE-98A9-A33A09C2F67C}"/>
              </a:ext>
            </a:extLst>
          </p:cNvPr>
          <p:cNvSpPr/>
          <p:nvPr/>
        </p:nvSpPr>
        <p:spPr>
          <a:xfrm>
            <a:off x="10256215" y="5234899"/>
            <a:ext cx="122100" cy="11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989;g115d20e1238_0_187">
            <a:extLst>
              <a:ext uri="{FF2B5EF4-FFF2-40B4-BE49-F238E27FC236}">
                <a16:creationId xmlns:a16="http://schemas.microsoft.com/office/drawing/2014/main" id="{F417C40E-D88E-0393-3D86-194E5F8BF9CD}"/>
              </a:ext>
            </a:extLst>
          </p:cNvPr>
          <p:cNvSpPr/>
          <p:nvPr/>
        </p:nvSpPr>
        <p:spPr>
          <a:xfrm>
            <a:off x="10176594" y="5135502"/>
            <a:ext cx="122100" cy="11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990;g115d20e1238_0_187">
            <a:extLst>
              <a:ext uri="{FF2B5EF4-FFF2-40B4-BE49-F238E27FC236}">
                <a16:creationId xmlns:a16="http://schemas.microsoft.com/office/drawing/2014/main" id="{64ACFDA6-6182-74E2-E857-5B11BEE6B157}"/>
              </a:ext>
            </a:extLst>
          </p:cNvPr>
          <p:cNvSpPr/>
          <p:nvPr/>
        </p:nvSpPr>
        <p:spPr>
          <a:xfrm>
            <a:off x="10160073" y="5271577"/>
            <a:ext cx="122100" cy="11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991;g115d20e1238_0_187">
            <a:extLst>
              <a:ext uri="{FF2B5EF4-FFF2-40B4-BE49-F238E27FC236}">
                <a16:creationId xmlns:a16="http://schemas.microsoft.com/office/drawing/2014/main" id="{1AC82828-DFDC-8E00-DEE0-9FBCC2E6AA33}"/>
              </a:ext>
            </a:extLst>
          </p:cNvPr>
          <p:cNvSpPr/>
          <p:nvPr/>
        </p:nvSpPr>
        <p:spPr>
          <a:xfrm>
            <a:off x="10299923" y="5174145"/>
            <a:ext cx="122100" cy="11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9" name="Google Shape;992;g115d20e1238_0_187">
            <a:extLst>
              <a:ext uri="{FF2B5EF4-FFF2-40B4-BE49-F238E27FC236}">
                <a16:creationId xmlns:a16="http://schemas.microsoft.com/office/drawing/2014/main" id="{01DB4051-7C67-DA48-5952-F0A91E422FFA}"/>
              </a:ext>
            </a:extLst>
          </p:cNvPr>
          <p:cNvGrpSpPr/>
          <p:nvPr/>
        </p:nvGrpSpPr>
        <p:grpSpPr>
          <a:xfrm>
            <a:off x="5771506" y="4521188"/>
            <a:ext cx="1440225" cy="1454627"/>
            <a:chOff x="5111654" y="1755982"/>
            <a:chExt cx="1920300" cy="1920300"/>
          </a:xfrm>
        </p:grpSpPr>
        <p:sp>
          <p:nvSpPr>
            <p:cNvPr id="60" name="Google Shape;993;g115d20e1238_0_187">
              <a:extLst>
                <a:ext uri="{FF2B5EF4-FFF2-40B4-BE49-F238E27FC236}">
                  <a16:creationId xmlns:a16="http://schemas.microsoft.com/office/drawing/2014/main" id="{5105ECBC-C91F-D0D5-4B7F-E52E5842D966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" name="Google Shape;994;g115d20e1238_0_187">
              <a:extLst>
                <a:ext uri="{FF2B5EF4-FFF2-40B4-BE49-F238E27FC236}">
                  <a16:creationId xmlns:a16="http://schemas.microsoft.com/office/drawing/2014/main" id="{B0EF920D-B057-0192-133B-18F4A2D0EB00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" name="Google Shape;995;g115d20e1238_0_187">
              <a:extLst>
                <a:ext uri="{FF2B5EF4-FFF2-40B4-BE49-F238E27FC236}">
                  <a16:creationId xmlns:a16="http://schemas.microsoft.com/office/drawing/2014/main" id="{92CC048C-A99A-AE44-A2B8-95B3F17FC7E3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" name="Google Shape;996;g115d20e1238_0_187">
              <a:extLst>
                <a:ext uri="{FF2B5EF4-FFF2-40B4-BE49-F238E27FC236}">
                  <a16:creationId xmlns:a16="http://schemas.microsoft.com/office/drawing/2014/main" id="{2DD0D1D1-A3E9-95A7-16DE-9A09F6A3AAD0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96" name="Google Shape;997;g115d20e1238_0_187">
            <a:extLst>
              <a:ext uri="{FF2B5EF4-FFF2-40B4-BE49-F238E27FC236}">
                <a16:creationId xmlns:a16="http://schemas.microsoft.com/office/drawing/2014/main" id="{D60B1597-9C10-998A-A3E6-F7C4D31A990D}"/>
              </a:ext>
            </a:extLst>
          </p:cNvPr>
          <p:cNvGrpSpPr/>
          <p:nvPr/>
        </p:nvGrpSpPr>
        <p:grpSpPr>
          <a:xfrm>
            <a:off x="6004995" y="4746786"/>
            <a:ext cx="971550" cy="923544"/>
            <a:chOff x="3607614" y="2595291"/>
            <a:chExt cx="1295400" cy="1219200"/>
          </a:xfrm>
        </p:grpSpPr>
        <p:sp>
          <p:nvSpPr>
            <p:cNvPr id="897" name="Google Shape;998;g115d20e1238_0_187">
              <a:extLst>
                <a:ext uri="{FF2B5EF4-FFF2-40B4-BE49-F238E27FC236}">
                  <a16:creationId xmlns:a16="http://schemas.microsoft.com/office/drawing/2014/main" id="{DF3E190A-AB66-5031-B9CA-B98314945706}"/>
                </a:ext>
              </a:extLst>
            </p:cNvPr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8" name="Google Shape;999;g115d20e1238_0_187">
              <a:extLst>
                <a:ext uri="{FF2B5EF4-FFF2-40B4-BE49-F238E27FC236}">
                  <a16:creationId xmlns:a16="http://schemas.microsoft.com/office/drawing/2014/main" id="{CF2790FC-22EF-5D1B-58DE-5ABBCB0B57F4}"/>
                </a:ext>
              </a:extLst>
            </p:cNvPr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9" name="Google Shape;1000;g115d20e1238_0_187">
              <a:extLst>
                <a:ext uri="{FF2B5EF4-FFF2-40B4-BE49-F238E27FC236}">
                  <a16:creationId xmlns:a16="http://schemas.microsoft.com/office/drawing/2014/main" id="{9F3CA207-B0CC-025B-A9BA-B787D7C0A977}"/>
                </a:ext>
              </a:extLst>
            </p:cNvPr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0" name="Google Shape;1001;g115d20e1238_0_187">
              <a:extLst>
                <a:ext uri="{FF2B5EF4-FFF2-40B4-BE49-F238E27FC236}">
                  <a16:creationId xmlns:a16="http://schemas.microsoft.com/office/drawing/2014/main" id="{714FF126-98D8-044B-7496-C7298B2207CC}"/>
                </a:ext>
              </a:extLst>
            </p:cNvPr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1" name="Google Shape;1002;g115d20e1238_0_187">
              <a:extLst>
                <a:ext uri="{FF2B5EF4-FFF2-40B4-BE49-F238E27FC236}">
                  <a16:creationId xmlns:a16="http://schemas.microsoft.com/office/drawing/2014/main" id="{14CF30B9-30B2-08E0-B617-AC60E1C1B189}"/>
                </a:ext>
              </a:extLst>
            </p:cNvPr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2" name="Google Shape;1003;g115d20e1238_0_187">
              <a:extLst>
                <a:ext uri="{FF2B5EF4-FFF2-40B4-BE49-F238E27FC236}">
                  <a16:creationId xmlns:a16="http://schemas.microsoft.com/office/drawing/2014/main" id="{289B580F-2B8E-3004-77AB-A9F6593B9F16}"/>
                </a:ext>
              </a:extLst>
            </p:cNvPr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3" name="Google Shape;1004;g115d20e1238_0_187">
              <a:extLst>
                <a:ext uri="{FF2B5EF4-FFF2-40B4-BE49-F238E27FC236}">
                  <a16:creationId xmlns:a16="http://schemas.microsoft.com/office/drawing/2014/main" id="{8BDD610C-0239-3D60-EF53-95729DCECB6F}"/>
                </a:ext>
              </a:extLst>
            </p:cNvPr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4" name="Google Shape;1005;g115d20e1238_0_187">
              <a:extLst>
                <a:ext uri="{FF2B5EF4-FFF2-40B4-BE49-F238E27FC236}">
                  <a16:creationId xmlns:a16="http://schemas.microsoft.com/office/drawing/2014/main" id="{FDCCC998-EF56-2BEF-FCF3-1B5DF8453C0B}"/>
                </a:ext>
              </a:extLst>
            </p:cNvPr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5" name="Google Shape;1006;g115d20e1238_0_187">
              <a:extLst>
                <a:ext uri="{FF2B5EF4-FFF2-40B4-BE49-F238E27FC236}">
                  <a16:creationId xmlns:a16="http://schemas.microsoft.com/office/drawing/2014/main" id="{BE19C0CE-DA51-1EDB-DD50-EDDE15F7ED63}"/>
                </a:ext>
              </a:extLst>
            </p:cNvPr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70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Validity (a.k.a. accuracy, unbiasedness)</a:t>
            </a:r>
          </a:p>
        </p:txBody>
      </p:sp>
      <p:sp>
        <p:nvSpPr>
          <p:cNvPr id="936" name="Google Shape;936;g24510cd52a3_0_10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" name="Google Shape;1013;g24510cd52a3_0_1213">
            <a:extLst>
              <a:ext uri="{FF2B5EF4-FFF2-40B4-BE49-F238E27FC236}">
                <a16:creationId xmlns:a16="http://schemas.microsoft.com/office/drawing/2014/main" id="{1CB2FC16-88EB-3680-DA35-2ADA601E3C2D}"/>
              </a:ext>
            </a:extLst>
          </p:cNvPr>
          <p:cNvSpPr/>
          <p:nvPr/>
        </p:nvSpPr>
        <p:spPr>
          <a:xfrm>
            <a:off x="2585945" y="2099451"/>
            <a:ext cx="91440" cy="1360011"/>
          </a:xfrm>
          <a:custGeom>
            <a:avLst/>
            <a:gdLst/>
            <a:ahLst/>
            <a:cxnLst/>
            <a:rect l="l" t="t" r="r" b="b"/>
            <a:pathLst>
              <a:path w="91440" h="767284" extrusionOk="0">
                <a:moveTo>
                  <a:pt x="45720" y="0"/>
                </a:moveTo>
                <a:lnTo>
                  <a:pt x="45720" y="767284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38450" tIns="381550" rIns="38450" bIns="381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1014;g24510cd52a3_0_1213">
            <a:extLst>
              <a:ext uri="{FF2B5EF4-FFF2-40B4-BE49-F238E27FC236}">
                <a16:creationId xmlns:a16="http://schemas.microsoft.com/office/drawing/2014/main" id="{1DCF7904-1140-CA29-39D0-7827AEA56B61}"/>
              </a:ext>
            </a:extLst>
          </p:cNvPr>
          <p:cNvSpPr/>
          <p:nvPr/>
        </p:nvSpPr>
        <p:spPr>
          <a:xfrm>
            <a:off x="1491784" y="1572769"/>
            <a:ext cx="2280761" cy="528473"/>
          </a:xfrm>
          <a:custGeom>
            <a:avLst/>
            <a:gdLst/>
            <a:ahLst/>
            <a:cxnLst/>
            <a:rect l="l" t="t" r="r" b="b"/>
            <a:pathLst>
              <a:path w="1802973" h="528473" extrusionOk="0">
                <a:moveTo>
                  <a:pt x="0" y="0"/>
                </a:moveTo>
                <a:lnTo>
                  <a:pt x="1802973" y="0"/>
                </a:lnTo>
                <a:lnTo>
                  <a:pt x="1802973" y="528473"/>
                </a:lnTo>
                <a:lnTo>
                  <a:pt x="0" y="528473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Construct</a:t>
            </a:r>
            <a:endParaRPr sz="1800" b="1" i="0" u="none" strike="noStrike" cap="none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015;g24510cd52a3_0_1213">
            <a:extLst>
              <a:ext uri="{FF2B5EF4-FFF2-40B4-BE49-F238E27FC236}">
                <a16:creationId xmlns:a16="http://schemas.microsoft.com/office/drawing/2014/main" id="{17C7DAC2-D14C-B8E8-CF69-709CCEAE20BB}"/>
              </a:ext>
            </a:extLst>
          </p:cNvPr>
          <p:cNvSpPr/>
          <p:nvPr/>
        </p:nvSpPr>
        <p:spPr>
          <a:xfrm>
            <a:off x="2585950" y="4028516"/>
            <a:ext cx="91440" cy="1261847"/>
          </a:xfrm>
          <a:custGeom>
            <a:avLst/>
            <a:gdLst/>
            <a:ahLst/>
            <a:cxnLst/>
            <a:rect l="l" t="t" r="r" b="b"/>
            <a:pathLst>
              <a:path w="91440" h="652961" extrusionOk="0">
                <a:moveTo>
                  <a:pt x="45720" y="0"/>
                </a:moveTo>
                <a:lnTo>
                  <a:pt x="45720" y="65296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41325" tIns="324400" rIns="41325" bIns="3244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016;g24510cd52a3_0_1213">
            <a:extLst>
              <a:ext uri="{FF2B5EF4-FFF2-40B4-BE49-F238E27FC236}">
                <a16:creationId xmlns:a16="http://schemas.microsoft.com/office/drawing/2014/main" id="{47708423-30AA-880A-E3FB-7F0D50BDBB92}"/>
              </a:ext>
            </a:extLst>
          </p:cNvPr>
          <p:cNvSpPr/>
          <p:nvPr/>
        </p:nvSpPr>
        <p:spPr>
          <a:xfrm>
            <a:off x="1491784" y="350872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Indicators</a:t>
            </a:r>
            <a:r>
              <a:rPr lang="en-US" sz="1800" b="1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, instruments</a:t>
            </a:r>
            <a:endParaRPr sz="1800" b="1" i="0" u="none" strike="noStrike" cap="none" dirty="0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017;g24510cd52a3_0_1213">
            <a:extLst>
              <a:ext uri="{FF2B5EF4-FFF2-40B4-BE49-F238E27FC236}">
                <a16:creationId xmlns:a16="http://schemas.microsoft.com/office/drawing/2014/main" id="{5264E1AC-7FA2-916C-AA62-2521E7688629}"/>
              </a:ext>
            </a:extLst>
          </p:cNvPr>
          <p:cNvSpPr/>
          <p:nvPr/>
        </p:nvSpPr>
        <p:spPr>
          <a:xfrm>
            <a:off x="1491784" y="5285085"/>
            <a:ext cx="2280761" cy="484660"/>
          </a:xfrm>
          <a:custGeom>
            <a:avLst/>
            <a:gdLst/>
            <a:ahLst/>
            <a:cxnLst/>
            <a:rect l="l" t="t" r="r" b="b"/>
            <a:pathLst>
              <a:path w="1802973" h="484660" extrusionOk="0">
                <a:moveTo>
                  <a:pt x="0" y="0"/>
                </a:moveTo>
                <a:lnTo>
                  <a:pt x="1802973" y="0"/>
                </a:lnTo>
                <a:lnTo>
                  <a:pt x="1802973" y="484660"/>
                </a:lnTo>
                <a:lnTo>
                  <a:pt x="0" y="484660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Data</a:t>
            </a:r>
            <a:endParaRPr sz="1800" b="1" i="0" u="none" strike="noStrike" cap="none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1019;g24510cd52a3_0_1213">
            <a:extLst>
              <a:ext uri="{FF2B5EF4-FFF2-40B4-BE49-F238E27FC236}">
                <a16:creationId xmlns:a16="http://schemas.microsoft.com/office/drawing/2014/main" id="{22039AB2-40EA-005A-EB64-5C16A7BD87A0}"/>
              </a:ext>
            </a:extLst>
          </p:cNvPr>
          <p:cNvSpPr/>
          <p:nvPr/>
        </p:nvSpPr>
        <p:spPr>
          <a:xfrm>
            <a:off x="7350420" y="548491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grpSp>
        <p:nvGrpSpPr>
          <p:cNvPr id="15" name="Google Shape;1020;g24510cd52a3_0_1213">
            <a:extLst>
              <a:ext uri="{FF2B5EF4-FFF2-40B4-BE49-F238E27FC236}">
                <a16:creationId xmlns:a16="http://schemas.microsoft.com/office/drawing/2014/main" id="{42893C16-362A-CAB8-68C9-CDE855A1EC7B}"/>
              </a:ext>
            </a:extLst>
          </p:cNvPr>
          <p:cNvGrpSpPr/>
          <p:nvPr/>
        </p:nvGrpSpPr>
        <p:grpSpPr>
          <a:xfrm>
            <a:off x="9652939" y="4282596"/>
            <a:ext cx="1920300" cy="1920300"/>
            <a:chOff x="5111654" y="1755982"/>
            <a:chExt cx="1920300" cy="1920300"/>
          </a:xfrm>
        </p:grpSpPr>
        <p:sp>
          <p:nvSpPr>
            <p:cNvPr id="906" name="Google Shape;1021;g24510cd52a3_0_1213">
              <a:extLst>
                <a:ext uri="{FF2B5EF4-FFF2-40B4-BE49-F238E27FC236}">
                  <a16:creationId xmlns:a16="http://schemas.microsoft.com/office/drawing/2014/main" id="{801E1954-20D5-76BA-E5C8-B00A627F7E27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7" name="Google Shape;1022;g24510cd52a3_0_1213">
              <a:extLst>
                <a:ext uri="{FF2B5EF4-FFF2-40B4-BE49-F238E27FC236}">
                  <a16:creationId xmlns:a16="http://schemas.microsoft.com/office/drawing/2014/main" id="{BC6919CA-8EE2-BCBA-3230-F47F4F558E9B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8" name="Google Shape;1023;g24510cd52a3_0_1213">
              <a:extLst>
                <a:ext uri="{FF2B5EF4-FFF2-40B4-BE49-F238E27FC236}">
                  <a16:creationId xmlns:a16="http://schemas.microsoft.com/office/drawing/2014/main" id="{C396C312-2643-3B83-AD04-47A7171F2099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9" name="Google Shape;1024;g24510cd52a3_0_1213">
              <a:extLst>
                <a:ext uri="{FF2B5EF4-FFF2-40B4-BE49-F238E27FC236}">
                  <a16:creationId xmlns:a16="http://schemas.microsoft.com/office/drawing/2014/main" id="{F279DC61-4BAB-43A4-F9B5-45BE278FA276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10" name="Google Shape;1025;g24510cd52a3_0_1213">
            <a:extLst>
              <a:ext uri="{FF2B5EF4-FFF2-40B4-BE49-F238E27FC236}">
                <a16:creationId xmlns:a16="http://schemas.microsoft.com/office/drawing/2014/main" id="{6D4DBB26-3323-C1D2-EBF6-C5E85E0A0076}"/>
              </a:ext>
            </a:extLst>
          </p:cNvPr>
          <p:cNvGrpSpPr/>
          <p:nvPr/>
        </p:nvGrpSpPr>
        <p:grpSpPr>
          <a:xfrm>
            <a:off x="7498722" y="4318036"/>
            <a:ext cx="1920300" cy="1920300"/>
            <a:chOff x="5111654" y="1755982"/>
            <a:chExt cx="1920300" cy="1920300"/>
          </a:xfrm>
        </p:grpSpPr>
        <p:sp>
          <p:nvSpPr>
            <p:cNvPr id="911" name="Google Shape;1026;g24510cd52a3_0_1213">
              <a:extLst>
                <a:ext uri="{FF2B5EF4-FFF2-40B4-BE49-F238E27FC236}">
                  <a16:creationId xmlns:a16="http://schemas.microsoft.com/office/drawing/2014/main" id="{4E41DECB-E3D9-A3F9-F403-C2C66F77E662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2" name="Google Shape;1027;g24510cd52a3_0_1213">
              <a:extLst>
                <a:ext uri="{FF2B5EF4-FFF2-40B4-BE49-F238E27FC236}">
                  <a16:creationId xmlns:a16="http://schemas.microsoft.com/office/drawing/2014/main" id="{5F655D98-33EC-369A-84D3-F153CD10794C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3" name="Google Shape;1028;g24510cd52a3_0_1213">
              <a:extLst>
                <a:ext uri="{FF2B5EF4-FFF2-40B4-BE49-F238E27FC236}">
                  <a16:creationId xmlns:a16="http://schemas.microsoft.com/office/drawing/2014/main" id="{098210BB-1311-560E-53C5-6F96EF4A33D4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4" name="Google Shape;1029;g24510cd52a3_0_1213">
              <a:extLst>
                <a:ext uri="{FF2B5EF4-FFF2-40B4-BE49-F238E27FC236}">
                  <a16:creationId xmlns:a16="http://schemas.microsoft.com/office/drawing/2014/main" id="{B22379CE-CB79-37E5-3ECC-82EB281BC474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15" name="Google Shape;1030;g24510cd52a3_0_1213">
            <a:extLst>
              <a:ext uri="{FF2B5EF4-FFF2-40B4-BE49-F238E27FC236}">
                <a16:creationId xmlns:a16="http://schemas.microsoft.com/office/drawing/2014/main" id="{9FE99B57-93CF-7743-040E-F2E1B0234B29}"/>
              </a:ext>
            </a:extLst>
          </p:cNvPr>
          <p:cNvSpPr txBox="1"/>
          <p:nvPr/>
        </p:nvSpPr>
        <p:spPr>
          <a:xfrm>
            <a:off x="10042828" y="3556295"/>
            <a:ext cx="11808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small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high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916" name="Google Shape;1031;g24510cd52a3_0_1213">
            <a:extLst>
              <a:ext uri="{FF2B5EF4-FFF2-40B4-BE49-F238E27FC236}">
                <a16:creationId xmlns:a16="http://schemas.microsoft.com/office/drawing/2014/main" id="{4D6F1470-ACEF-0A92-1444-D56B359974AF}"/>
              </a:ext>
            </a:extLst>
          </p:cNvPr>
          <p:cNvSpPr txBox="1"/>
          <p:nvPr/>
        </p:nvSpPr>
        <p:spPr>
          <a:xfrm>
            <a:off x="7906718" y="3570118"/>
            <a:ext cx="11808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small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low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grpSp>
        <p:nvGrpSpPr>
          <p:cNvPr id="917" name="Google Shape;1032;g24510cd52a3_0_1213">
            <a:extLst>
              <a:ext uri="{FF2B5EF4-FFF2-40B4-BE49-F238E27FC236}">
                <a16:creationId xmlns:a16="http://schemas.microsoft.com/office/drawing/2014/main" id="{788FB9E0-DACC-0611-25FC-09F93B6CE29A}"/>
              </a:ext>
            </a:extLst>
          </p:cNvPr>
          <p:cNvGrpSpPr/>
          <p:nvPr/>
        </p:nvGrpSpPr>
        <p:grpSpPr>
          <a:xfrm>
            <a:off x="9964258" y="4580388"/>
            <a:ext cx="1295400" cy="1219200"/>
            <a:chOff x="3607614" y="2595291"/>
            <a:chExt cx="1295400" cy="1219200"/>
          </a:xfrm>
        </p:grpSpPr>
        <p:sp>
          <p:nvSpPr>
            <p:cNvPr id="918" name="Google Shape;1033;g24510cd52a3_0_1213">
              <a:extLst>
                <a:ext uri="{FF2B5EF4-FFF2-40B4-BE49-F238E27FC236}">
                  <a16:creationId xmlns:a16="http://schemas.microsoft.com/office/drawing/2014/main" id="{CDFD70FD-7F49-724C-9B55-59F70AB73613}"/>
                </a:ext>
              </a:extLst>
            </p:cNvPr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9" name="Google Shape;1034;g24510cd52a3_0_1213">
              <a:extLst>
                <a:ext uri="{FF2B5EF4-FFF2-40B4-BE49-F238E27FC236}">
                  <a16:creationId xmlns:a16="http://schemas.microsoft.com/office/drawing/2014/main" id="{3B60CE13-D8E4-8F76-1498-7B6DBC8B4D5B}"/>
                </a:ext>
              </a:extLst>
            </p:cNvPr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0" name="Google Shape;1035;g24510cd52a3_0_1213">
              <a:extLst>
                <a:ext uri="{FF2B5EF4-FFF2-40B4-BE49-F238E27FC236}">
                  <a16:creationId xmlns:a16="http://schemas.microsoft.com/office/drawing/2014/main" id="{29083491-BE23-26CB-0F95-EDDD861D3E7C}"/>
                </a:ext>
              </a:extLst>
            </p:cNvPr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1" name="Google Shape;1036;g24510cd52a3_0_1213">
              <a:extLst>
                <a:ext uri="{FF2B5EF4-FFF2-40B4-BE49-F238E27FC236}">
                  <a16:creationId xmlns:a16="http://schemas.microsoft.com/office/drawing/2014/main" id="{1F19C394-1F60-B4F4-94AC-72F555AD705F}"/>
                </a:ext>
              </a:extLst>
            </p:cNvPr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2" name="Google Shape;1037;g24510cd52a3_0_1213">
              <a:extLst>
                <a:ext uri="{FF2B5EF4-FFF2-40B4-BE49-F238E27FC236}">
                  <a16:creationId xmlns:a16="http://schemas.microsoft.com/office/drawing/2014/main" id="{CEA17B6B-0982-4325-971A-F6CD6EF7090A}"/>
                </a:ext>
              </a:extLst>
            </p:cNvPr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3" name="Google Shape;1038;g24510cd52a3_0_1213">
              <a:extLst>
                <a:ext uri="{FF2B5EF4-FFF2-40B4-BE49-F238E27FC236}">
                  <a16:creationId xmlns:a16="http://schemas.microsoft.com/office/drawing/2014/main" id="{3DC6C86B-2D1F-4047-3EEF-6F95BFEFB5AE}"/>
                </a:ext>
              </a:extLst>
            </p:cNvPr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4" name="Google Shape;1039;g24510cd52a3_0_1213">
              <a:extLst>
                <a:ext uri="{FF2B5EF4-FFF2-40B4-BE49-F238E27FC236}">
                  <a16:creationId xmlns:a16="http://schemas.microsoft.com/office/drawing/2014/main" id="{98AF688E-00E0-829D-753D-66F373B928FE}"/>
                </a:ext>
              </a:extLst>
            </p:cNvPr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5" name="Google Shape;1040;g24510cd52a3_0_1213">
              <a:extLst>
                <a:ext uri="{FF2B5EF4-FFF2-40B4-BE49-F238E27FC236}">
                  <a16:creationId xmlns:a16="http://schemas.microsoft.com/office/drawing/2014/main" id="{6227F84D-B156-A8D9-2129-F18597332995}"/>
                </a:ext>
              </a:extLst>
            </p:cNvPr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6" name="Google Shape;1041;g24510cd52a3_0_1213">
              <a:extLst>
                <a:ext uri="{FF2B5EF4-FFF2-40B4-BE49-F238E27FC236}">
                  <a16:creationId xmlns:a16="http://schemas.microsoft.com/office/drawing/2014/main" id="{FA7CADC3-0420-567D-ABE2-90F44013B22C}"/>
                </a:ext>
              </a:extLst>
            </p:cNvPr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27" name="Google Shape;1042;g24510cd52a3_0_1213">
            <a:extLst>
              <a:ext uri="{FF2B5EF4-FFF2-40B4-BE49-F238E27FC236}">
                <a16:creationId xmlns:a16="http://schemas.microsoft.com/office/drawing/2014/main" id="{698F68C2-BA95-93DE-CB3D-7C0E67719F06}"/>
              </a:ext>
            </a:extLst>
          </p:cNvPr>
          <p:cNvGrpSpPr/>
          <p:nvPr/>
        </p:nvGrpSpPr>
        <p:grpSpPr>
          <a:xfrm>
            <a:off x="7058156" y="4598683"/>
            <a:ext cx="1295400" cy="1219200"/>
            <a:chOff x="3607614" y="2595291"/>
            <a:chExt cx="1295400" cy="1219200"/>
          </a:xfrm>
        </p:grpSpPr>
        <p:sp>
          <p:nvSpPr>
            <p:cNvPr id="928" name="Google Shape;1043;g24510cd52a3_0_1213">
              <a:extLst>
                <a:ext uri="{FF2B5EF4-FFF2-40B4-BE49-F238E27FC236}">
                  <a16:creationId xmlns:a16="http://schemas.microsoft.com/office/drawing/2014/main" id="{212416C1-EBE8-56A2-7A31-21268FE3CC54}"/>
                </a:ext>
              </a:extLst>
            </p:cNvPr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9" name="Google Shape;1044;g24510cd52a3_0_1213">
              <a:extLst>
                <a:ext uri="{FF2B5EF4-FFF2-40B4-BE49-F238E27FC236}">
                  <a16:creationId xmlns:a16="http://schemas.microsoft.com/office/drawing/2014/main" id="{C5987030-AB71-9EB1-3240-083ADB0EFA5C}"/>
                </a:ext>
              </a:extLst>
            </p:cNvPr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0" name="Google Shape;1045;g24510cd52a3_0_1213">
              <a:extLst>
                <a:ext uri="{FF2B5EF4-FFF2-40B4-BE49-F238E27FC236}">
                  <a16:creationId xmlns:a16="http://schemas.microsoft.com/office/drawing/2014/main" id="{B63646D1-3281-918F-5B63-7D8073354DE4}"/>
                </a:ext>
              </a:extLst>
            </p:cNvPr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1" name="Google Shape;1046;g24510cd52a3_0_1213">
              <a:extLst>
                <a:ext uri="{FF2B5EF4-FFF2-40B4-BE49-F238E27FC236}">
                  <a16:creationId xmlns:a16="http://schemas.microsoft.com/office/drawing/2014/main" id="{A5A6FBFC-7C2A-3B42-DF10-81505CC65A43}"/>
                </a:ext>
              </a:extLst>
            </p:cNvPr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2" name="Google Shape;1047;g24510cd52a3_0_1213">
              <a:extLst>
                <a:ext uri="{FF2B5EF4-FFF2-40B4-BE49-F238E27FC236}">
                  <a16:creationId xmlns:a16="http://schemas.microsoft.com/office/drawing/2014/main" id="{CBD4EE52-14AB-9FBC-6268-A826663133F3}"/>
                </a:ext>
              </a:extLst>
            </p:cNvPr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3" name="Google Shape;1048;g24510cd52a3_0_1213">
              <a:extLst>
                <a:ext uri="{FF2B5EF4-FFF2-40B4-BE49-F238E27FC236}">
                  <a16:creationId xmlns:a16="http://schemas.microsoft.com/office/drawing/2014/main" id="{CE41F2BB-B225-F57D-0DE7-CBCEED99160D}"/>
                </a:ext>
              </a:extLst>
            </p:cNvPr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4" name="Google Shape;1049;g24510cd52a3_0_1213">
              <a:extLst>
                <a:ext uri="{FF2B5EF4-FFF2-40B4-BE49-F238E27FC236}">
                  <a16:creationId xmlns:a16="http://schemas.microsoft.com/office/drawing/2014/main" id="{9B71AB93-213C-7306-5259-1D62EAE76CF9}"/>
                </a:ext>
              </a:extLst>
            </p:cNvPr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5" name="Google Shape;1050;g24510cd52a3_0_1213">
              <a:extLst>
                <a:ext uri="{FF2B5EF4-FFF2-40B4-BE49-F238E27FC236}">
                  <a16:creationId xmlns:a16="http://schemas.microsoft.com/office/drawing/2014/main" id="{B91C20E9-7A85-FC32-83EC-553EE7094315}"/>
                </a:ext>
              </a:extLst>
            </p:cNvPr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7" name="Google Shape;1051;g24510cd52a3_0_1213">
              <a:extLst>
                <a:ext uri="{FF2B5EF4-FFF2-40B4-BE49-F238E27FC236}">
                  <a16:creationId xmlns:a16="http://schemas.microsoft.com/office/drawing/2014/main" id="{F1039B62-F9FB-C927-B176-C02A7184DD12}"/>
                </a:ext>
              </a:extLst>
            </p:cNvPr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38" name="Google Shape;1052;g24510cd52a3_0_1213">
            <a:extLst>
              <a:ext uri="{FF2B5EF4-FFF2-40B4-BE49-F238E27FC236}">
                <a16:creationId xmlns:a16="http://schemas.microsoft.com/office/drawing/2014/main" id="{A71D0C8F-B65E-4F3B-E44D-A62EEE053B3F}"/>
              </a:ext>
            </a:extLst>
          </p:cNvPr>
          <p:cNvSpPr txBox="1">
            <a:spLocks/>
          </p:cNvSpPr>
          <p:nvPr/>
        </p:nvSpPr>
        <p:spPr>
          <a:xfrm>
            <a:off x="3928725" y="2234025"/>
            <a:ext cx="3901800" cy="91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979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spcBef>
                <a:spcPts val="0"/>
              </a:spcBef>
              <a:buSzPts val="1800"/>
              <a:buFont typeface="Arial"/>
              <a:buNone/>
            </a:pPr>
            <a:r>
              <a:rPr lang="en-US" sz="1800">
                <a:latin typeface="Fira Sans Condensed" panose="020B0503050000020004" pitchFamily="34" charset="0"/>
              </a:rPr>
              <a:t>How well does the indicator map to the construct we are trying to measure?</a:t>
            </a:r>
            <a:endParaRPr lang="en-US">
              <a:latin typeface="Fira Sans Condensed" panose="020B0503050000020004" pitchFamily="34" charset="0"/>
            </a:endParaRPr>
          </a:p>
        </p:txBody>
      </p:sp>
      <p:cxnSp>
        <p:nvCxnSpPr>
          <p:cNvPr id="939" name="Google Shape;1053;g24510cd52a3_0_1213">
            <a:extLst>
              <a:ext uri="{FF2B5EF4-FFF2-40B4-BE49-F238E27FC236}">
                <a16:creationId xmlns:a16="http://schemas.microsoft.com/office/drawing/2014/main" id="{33ECEA76-DF76-F50E-2344-A6989811B953}"/>
              </a:ext>
            </a:extLst>
          </p:cNvPr>
          <p:cNvCxnSpPr/>
          <p:nvPr/>
        </p:nvCxnSpPr>
        <p:spPr>
          <a:xfrm flipH="1">
            <a:off x="2709228" y="2703081"/>
            <a:ext cx="12195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40" name="Google Shape;1055;g24510cd52a3_0_1213">
            <a:extLst>
              <a:ext uri="{FF2B5EF4-FFF2-40B4-BE49-F238E27FC236}">
                <a16:creationId xmlns:a16="http://schemas.microsoft.com/office/drawing/2014/main" id="{A5E0BB4D-329C-5DB8-52E9-3B3914DBE0B3}"/>
              </a:ext>
            </a:extLst>
          </p:cNvPr>
          <p:cNvSpPr txBox="1">
            <a:spLocks/>
          </p:cNvSpPr>
          <p:nvPr/>
        </p:nvSpPr>
        <p:spPr>
          <a:xfrm>
            <a:off x="3957850" y="4122700"/>
            <a:ext cx="2976300" cy="91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979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spcBef>
                <a:spcPts val="0"/>
              </a:spcBef>
              <a:buSzPts val="1800"/>
              <a:buFont typeface="Arial"/>
              <a:buNone/>
            </a:pPr>
            <a:r>
              <a:rPr lang="en-US" sz="1800" dirty="0">
                <a:latin typeface="Fira Sans Condensed" panose="020B0503050000020004" pitchFamily="34" charset="0"/>
              </a:rPr>
              <a:t>Can we collect data on the indicator in an unbiased way?</a:t>
            </a:r>
            <a:endParaRPr lang="en-US" dirty="0">
              <a:latin typeface="Fira Sans Condensed" panose="020B0503050000020004" pitchFamily="34" charset="0"/>
            </a:endParaRPr>
          </a:p>
        </p:txBody>
      </p:sp>
      <p:cxnSp>
        <p:nvCxnSpPr>
          <p:cNvPr id="941" name="Google Shape;1056;g24510cd52a3_0_1213">
            <a:extLst>
              <a:ext uri="{FF2B5EF4-FFF2-40B4-BE49-F238E27FC236}">
                <a16:creationId xmlns:a16="http://schemas.microsoft.com/office/drawing/2014/main" id="{B9C8E755-D0FC-5A33-3D7C-38A0F591D8B6}"/>
              </a:ext>
            </a:extLst>
          </p:cNvPr>
          <p:cNvCxnSpPr/>
          <p:nvPr/>
        </p:nvCxnSpPr>
        <p:spPr>
          <a:xfrm flipH="1">
            <a:off x="2738353" y="4591756"/>
            <a:ext cx="12195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42" name="Google Shape;1057;g24510cd52a3_0_1213">
            <a:extLst>
              <a:ext uri="{FF2B5EF4-FFF2-40B4-BE49-F238E27FC236}">
                <a16:creationId xmlns:a16="http://schemas.microsoft.com/office/drawing/2014/main" id="{345B55F0-F2D3-7CAE-C395-6A8C595B58E6}"/>
              </a:ext>
            </a:extLst>
          </p:cNvPr>
          <p:cNvGrpSpPr/>
          <p:nvPr/>
        </p:nvGrpSpPr>
        <p:grpSpPr>
          <a:xfrm>
            <a:off x="113406" y="4104338"/>
            <a:ext cx="2438282" cy="1103945"/>
            <a:chOff x="4984014" y="3830994"/>
            <a:chExt cx="3982168" cy="1103945"/>
          </a:xfrm>
        </p:grpSpPr>
        <p:grpSp>
          <p:nvGrpSpPr>
            <p:cNvPr id="943" name="Google Shape;1058;g24510cd52a3_0_1213">
              <a:extLst>
                <a:ext uri="{FF2B5EF4-FFF2-40B4-BE49-F238E27FC236}">
                  <a16:creationId xmlns:a16="http://schemas.microsoft.com/office/drawing/2014/main" id="{30AB9CB9-2012-3E32-2F98-E66A62B465D4}"/>
                </a:ext>
              </a:extLst>
            </p:cNvPr>
            <p:cNvGrpSpPr/>
            <p:nvPr/>
          </p:nvGrpSpPr>
          <p:grpSpPr>
            <a:xfrm>
              <a:off x="4984014" y="3830994"/>
              <a:ext cx="3789433" cy="1103945"/>
              <a:chOff x="4984014" y="3830994"/>
              <a:chExt cx="3789433" cy="1103945"/>
            </a:xfrm>
          </p:grpSpPr>
          <p:sp>
            <p:nvSpPr>
              <p:cNvPr id="945" name="Google Shape;1059;g24510cd52a3_0_1213">
                <a:extLst>
                  <a:ext uri="{FF2B5EF4-FFF2-40B4-BE49-F238E27FC236}">
                    <a16:creationId xmlns:a16="http://schemas.microsoft.com/office/drawing/2014/main" id="{6D068052-BBBF-3A61-17E0-EA2F3255C1A2}"/>
                  </a:ext>
                </a:extLst>
              </p:cNvPr>
              <p:cNvSpPr/>
              <p:nvPr/>
            </p:nvSpPr>
            <p:spPr>
              <a:xfrm>
                <a:off x="4984014" y="3830994"/>
                <a:ext cx="3137400" cy="1021200"/>
              </a:xfrm>
              <a:prstGeom prst="ellipse">
                <a:avLst/>
              </a:prstGeom>
              <a:noFill/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Fira Sans Condensed" panose="020B0503050000020004" pitchFamily="34" charset="0"/>
                  <a:sym typeface="Arial"/>
                </a:endParaRPr>
              </a:p>
            </p:txBody>
          </p:sp>
          <p:sp>
            <p:nvSpPr>
              <p:cNvPr id="946" name="Google Shape;1060;g24510cd52a3_0_1213">
                <a:extLst>
                  <a:ext uri="{FF2B5EF4-FFF2-40B4-BE49-F238E27FC236}">
                    <a16:creationId xmlns:a16="http://schemas.microsoft.com/office/drawing/2014/main" id="{F61E8A15-ECF2-EEAB-3804-E0784D670CF1}"/>
                  </a:ext>
                </a:extLst>
              </p:cNvPr>
              <p:cNvSpPr/>
              <p:nvPr/>
            </p:nvSpPr>
            <p:spPr>
              <a:xfrm>
                <a:off x="5083747" y="4027139"/>
                <a:ext cx="36897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 dirty="0">
                  <a:solidFill>
                    <a:srgbClr val="2FAA9F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 dirty="0">
                    <a:solidFill>
                      <a:schemeClr val="dk2"/>
                    </a:solidFill>
                    <a:latin typeface="Fira Sans Condensed" panose="020B0503050000020004" pitchFamily="34" charset="0"/>
                    <a:ea typeface="Century Gothic"/>
                    <a:cs typeface="Century Gothic"/>
                    <a:sym typeface="Century Gothic"/>
                  </a:rPr>
                  <a:t>       </a:t>
                </a:r>
                <a:r>
                  <a:rPr lang="en-US" sz="1400" b="1" i="0" u="none" strike="noStrike" cap="none" dirty="0">
                    <a:solidFill>
                      <a:schemeClr val="dk2"/>
                    </a:solidFill>
                    <a:latin typeface="Fira Sans Condensed" panose="020B0503050000020004" pitchFamily="34" charset="0"/>
                    <a:ea typeface="Century Gothic"/>
                    <a:cs typeface="Century Gothic"/>
                    <a:sym typeface="Century Gothic"/>
                  </a:rPr>
                  <a:t>Data collection</a:t>
                </a:r>
                <a:endParaRPr sz="1400" b="1" i="0" u="none" strike="noStrike" cap="none" dirty="0">
                  <a:solidFill>
                    <a:schemeClr val="dk2"/>
                  </a:solidFill>
                  <a:latin typeface="Fira Sans Condensed" panose="020B05030500000200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br>
                  <a:rPr lang="en-US" sz="1400" b="0" i="0" u="none" strike="noStrike" cap="none" dirty="0">
                    <a:solidFill>
                      <a:srgbClr val="000000"/>
                    </a:solidFill>
                    <a:latin typeface="Fira Sans Condensed" panose="020B0503050000020004" pitchFamily="34" charset="0"/>
                    <a:sym typeface="Arial"/>
                  </a:rPr>
                </a:br>
                <a:endParaRPr sz="1400" b="0" i="0" u="none" strike="noStrike" cap="none" dirty="0">
                  <a:solidFill>
                    <a:srgbClr val="000000"/>
                  </a:solidFill>
                  <a:latin typeface="Fira Sans Condensed" panose="020B0503050000020004" pitchFamily="34" charset="0"/>
                  <a:sym typeface="Arial"/>
                </a:endParaRPr>
              </a:p>
            </p:txBody>
          </p:sp>
        </p:grpSp>
        <p:cxnSp>
          <p:nvCxnSpPr>
            <p:cNvPr id="944" name="Google Shape;1061;g24510cd52a3_0_1213">
              <a:extLst>
                <a:ext uri="{FF2B5EF4-FFF2-40B4-BE49-F238E27FC236}">
                  <a16:creationId xmlns:a16="http://schemas.microsoft.com/office/drawing/2014/main" id="{54DDD591-169D-C095-B0D5-C46211025234}"/>
                </a:ext>
              </a:extLst>
            </p:cNvPr>
            <p:cNvCxnSpPr/>
            <p:nvPr/>
          </p:nvCxnSpPr>
          <p:spPr>
            <a:xfrm>
              <a:off x="8121382" y="4334004"/>
              <a:ext cx="8448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47" name="Google Shape;1062;g24510cd52a3_0_1213">
            <a:extLst>
              <a:ext uri="{FF2B5EF4-FFF2-40B4-BE49-F238E27FC236}">
                <a16:creationId xmlns:a16="http://schemas.microsoft.com/office/drawing/2014/main" id="{DA1F6465-ABFF-4CCA-8E62-2594A987D527}"/>
              </a:ext>
            </a:extLst>
          </p:cNvPr>
          <p:cNvGrpSpPr/>
          <p:nvPr/>
        </p:nvGrpSpPr>
        <p:grpSpPr>
          <a:xfrm>
            <a:off x="113405" y="2179075"/>
            <a:ext cx="2561846" cy="1105325"/>
            <a:chOff x="4984014" y="3830994"/>
            <a:chExt cx="4183972" cy="1105325"/>
          </a:xfrm>
        </p:grpSpPr>
        <p:grpSp>
          <p:nvGrpSpPr>
            <p:cNvPr id="948" name="Google Shape;1063;g24510cd52a3_0_1213">
              <a:extLst>
                <a:ext uri="{FF2B5EF4-FFF2-40B4-BE49-F238E27FC236}">
                  <a16:creationId xmlns:a16="http://schemas.microsoft.com/office/drawing/2014/main" id="{717B6677-18E7-B64F-1E61-561F23526A87}"/>
                </a:ext>
              </a:extLst>
            </p:cNvPr>
            <p:cNvGrpSpPr/>
            <p:nvPr/>
          </p:nvGrpSpPr>
          <p:grpSpPr>
            <a:xfrm>
              <a:off x="4984014" y="3830994"/>
              <a:ext cx="4183972" cy="1105325"/>
              <a:chOff x="4984014" y="3830994"/>
              <a:chExt cx="4183972" cy="1105325"/>
            </a:xfrm>
          </p:grpSpPr>
          <p:sp>
            <p:nvSpPr>
              <p:cNvPr id="950" name="Google Shape;1064;g24510cd52a3_0_1213">
                <a:extLst>
                  <a:ext uri="{FF2B5EF4-FFF2-40B4-BE49-F238E27FC236}">
                    <a16:creationId xmlns:a16="http://schemas.microsoft.com/office/drawing/2014/main" id="{3CBFBDD5-193D-1216-4635-F8946BD94A82}"/>
                  </a:ext>
                </a:extLst>
              </p:cNvPr>
              <p:cNvSpPr/>
              <p:nvPr/>
            </p:nvSpPr>
            <p:spPr>
              <a:xfrm>
                <a:off x="4984014" y="3830994"/>
                <a:ext cx="3137400" cy="1021200"/>
              </a:xfrm>
              <a:prstGeom prst="ellipse">
                <a:avLst/>
              </a:prstGeom>
              <a:noFill/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Fira Sans Condensed" panose="020B0503050000020004" pitchFamily="34" charset="0"/>
                  <a:sym typeface="Arial"/>
                </a:endParaRPr>
              </a:p>
            </p:txBody>
          </p:sp>
          <p:sp>
            <p:nvSpPr>
              <p:cNvPr id="951" name="Google Shape;1065;g24510cd52a3_0_1213">
                <a:extLst>
                  <a:ext uri="{FF2B5EF4-FFF2-40B4-BE49-F238E27FC236}">
                    <a16:creationId xmlns:a16="http://schemas.microsoft.com/office/drawing/2014/main" id="{156F9D76-9F95-EEEC-9FE9-3AFE209FABFA}"/>
                  </a:ext>
                </a:extLst>
              </p:cNvPr>
              <p:cNvSpPr/>
              <p:nvPr/>
            </p:nvSpPr>
            <p:spPr>
              <a:xfrm>
                <a:off x="5478286" y="4028519"/>
                <a:ext cx="36897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2FAA9F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chemeClr val="dk2"/>
                    </a:solidFill>
                    <a:latin typeface="Fira Sans Condensed" panose="020B0503050000020004" pitchFamily="34" charset="0"/>
                    <a:ea typeface="Century Gothic"/>
                    <a:cs typeface="Century Gothic"/>
                    <a:sym typeface="Century Gothic"/>
                  </a:rPr>
                  <a:t>       </a:t>
                </a:r>
                <a:r>
                  <a:rPr lang="en-US" sz="1400" b="1" i="0" u="none" strike="noStrike" cap="none">
                    <a:solidFill>
                      <a:schemeClr val="dk2"/>
                    </a:solidFill>
                    <a:latin typeface="Fira Sans Condensed" panose="020B0503050000020004" pitchFamily="34" charset="0"/>
                    <a:ea typeface="Century Gothic"/>
                    <a:cs typeface="Century Gothic"/>
                    <a:sym typeface="Century Gothic"/>
                  </a:rPr>
                  <a:t>Theory</a:t>
                </a:r>
                <a:endParaRPr sz="1400" b="1" i="0" u="none" strike="noStrike" cap="none">
                  <a:solidFill>
                    <a:schemeClr val="dk2"/>
                  </a:solidFill>
                  <a:latin typeface="Fira Sans Condensed" panose="020B05030500000200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br>
                  <a:rPr lang="en-US" sz="1400" b="0" i="0" u="none" strike="noStrike" cap="none">
                    <a:solidFill>
                      <a:srgbClr val="000000"/>
                    </a:solidFill>
                    <a:latin typeface="Fira Sans Condensed" panose="020B0503050000020004" pitchFamily="34" charset="0"/>
                    <a:sym typeface="Arial"/>
                  </a:rPr>
                </a:br>
                <a:endParaRPr sz="1400" b="0" i="0" u="none" strike="noStrike" cap="none">
                  <a:solidFill>
                    <a:srgbClr val="000000"/>
                  </a:solidFill>
                  <a:latin typeface="Fira Sans Condensed" panose="020B0503050000020004" pitchFamily="34" charset="0"/>
                  <a:sym typeface="Arial"/>
                </a:endParaRPr>
              </a:p>
            </p:txBody>
          </p:sp>
        </p:grpSp>
        <p:cxnSp>
          <p:nvCxnSpPr>
            <p:cNvPr id="949" name="Google Shape;1066;g24510cd52a3_0_1213">
              <a:extLst>
                <a:ext uri="{FF2B5EF4-FFF2-40B4-BE49-F238E27FC236}">
                  <a16:creationId xmlns:a16="http://schemas.microsoft.com/office/drawing/2014/main" id="{8F1CC123-D24F-6B40-2E38-1CEEAECB4205}"/>
                </a:ext>
              </a:extLst>
            </p:cNvPr>
            <p:cNvCxnSpPr/>
            <p:nvPr/>
          </p:nvCxnSpPr>
          <p:spPr>
            <a:xfrm>
              <a:off x="8121382" y="4334004"/>
              <a:ext cx="8448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6572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3A643-D7D5-9BCD-51D7-4B16E36EA5C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5216E-D37D-F7CD-0879-4061E18942E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03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4510cd52a3_0_1427"/>
          <p:cNvSpPr txBox="1">
            <a:spLocks noGrp="1"/>
          </p:cNvSpPr>
          <p:nvPr>
            <p:ph type="title"/>
          </p:nvPr>
        </p:nvSpPr>
        <p:spPr>
          <a:xfrm>
            <a:off x="609600" y="1553675"/>
            <a:ext cx="109728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2"/>
                  </a:ext>
                </a:extLst>
              </a:rPr>
              <a:t>Question</a:t>
            </a:r>
            <a:r>
              <a:rPr lang="en-US" b="1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3"/>
                  </a:ext>
                </a:extLst>
              </a:rPr>
              <a:t>:</a:t>
            </a:r>
            <a:r>
              <a:rPr lang="en-US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4"/>
                  </a:ext>
                </a:extLst>
              </a:rPr>
              <a:t> </a:t>
            </a: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5"/>
                  </a:ext>
                </a:extLst>
              </a:rPr>
              <a:t>Construct: </a:t>
            </a:r>
            <a:r>
              <a:rPr lang="en-US" dirty="0">
                <a:latin typeface="Fira Sans Condensed" panose="020B0503050000020004" pitchFamily="34" charset="0"/>
              </a:rPr>
              <a:t>Students’</a:t>
            </a:r>
            <a:r>
              <a:rPr lang="en-US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6"/>
                  </a:ext>
                </a:extLst>
              </a:rPr>
              <a:t> </a:t>
            </a:r>
            <a:r>
              <a:rPr lang="en-US" dirty="0">
                <a:latin typeface="Fira Sans Condensed" panose="020B0503050000020004" pitchFamily="34" charset="0"/>
              </a:rPr>
              <a:t>s</a:t>
            </a:r>
            <a:r>
              <a:rPr lang="en-US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7"/>
                  </a:ext>
                </a:extLst>
              </a:rPr>
              <a:t>chool </a:t>
            </a:r>
            <a:r>
              <a:rPr lang="en-US" dirty="0">
                <a:latin typeface="Fira Sans Condensed" panose="020B0503050000020004" pitchFamily="34" charset="0"/>
              </a:rPr>
              <a:t>performance</a:t>
            </a: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Fira Sans Condensed" panose="020B0503050000020004" pitchFamily="34" charset="0"/>
              </a:rPr>
              <a:t>Indicator: School attendance rates</a:t>
            </a: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Fira Sans Condensed" panose="020B0503050000020004" pitchFamily="34" charset="0"/>
              </a:rPr>
              <a:t>Where does that indicator land? 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1073" name="Google Shape;1073;g24510cd52a3_0_1427"/>
          <p:cNvSpPr txBox="1">
            <a:spLocks noGrp="1"/>
          </p:cNvSpPr>
          <p:nvPr>
            <p:ph type="sldNum" idx="12"/>
          </p:nvPr>
        </p:nvSpPr>
        <p:spPr>
          <a:xfrm>
            <a:off x="10067278" y="6446571"/>
            <a:ext cx="1515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1074" name="Google Shape;1074;g24510cd52a3_0_1427"/>
          <p:cNvGrpSpPr/>
          <p:nvPr/>
        </p:nvGrpSpPr>
        <p:grpSpPr>
          <a:xfrm>
            <a:off x="7261327" y="4440857"/>
            <a:ext cx="1795673" cy="1795673"/>
            <a:chOff x="5111654" y="1755982"/>
            <a:chExt cx="1920300" cy="1920300"/>
          </a:xfrm>
        </p:grpSpPr>
        <p:sp>
          <p:nvSpPr>
            <p:cNvPr id="1075" name="Google Shape;1075;g24510cd52a3_0_1427"/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6" name="Google Shape;1076;g24510cd52a3_0_1427"/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7" name="Google Shape;1077;g24510cd52a3_0_1427"/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8" name="Google Shape;1078;g24510cd52a3_0_1427"/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79" name="Google Shape;1079;g24510cd52a3_0_1427"/>
          <p:cNvGrpSpPr/>
          <p:nvPr/>
        </p:nvGrpSpPr>
        <p:grpSpPr>
          <a:xfrm>
            <a:off x="6805499" y="4712089"/>
            <a:ext cx="1211329" cy="1140074"/>
            <a:chOff x="3607614" y="2595291"/>
            <a:chExt cx="1295400" cy="1219200"/>
          </a:xfrm>
        </p:grpSpPr>
        <p:sp>
          <p:nvSpPr>
            <p:cNvPr id="1080" name="Google Shape;1080;g24510cd52a3_0_1427"/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1" name="Google Shape;1081;g24510cd52a3_0_1427"/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2" name="Google Shape;1082;g24510cd52a3_0_1427"/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3" name="Google Shape;1083;g24510cd52a3_0_1427"/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4" name="Google Shape;1084;g24510cd52a3_0_1427"/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5" name="Google Shape;1085;g24510cd52a3_0_1427"/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6" name="Google Shape;1086;g24510cd52a3_0_1427"/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7" name="Google Shape;1087;g24510cd52a3_0_1427"/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8" name="Google Shape;1088;g24510cd52a3_0_1427"/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89" name="Google Shape;1089;g24510cd52a3_0_1427"/>
          <p:cNvGrpSpPr/>
          <p:nvPr/>
        </p:nvGrpSpPr>
        <p:grpSpPr>
          <a:xfrm>
            <a:off x="9275821" y="4407716"/>
            <a:ext cx="1795673" cy="1795673"/>
            <a:chOff x="5111654" y="1755982"/>
            <a:chExt cx="1920300" cy="1920300"/>
          </a:xfrm>
        </p:grpSpPr>
        <p:sp>
          <p:nvSpPr>
            <p:cNvPr id="1090" name="Google Shape;1090;g24510cd52a3_0_1427"/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1" name="Google Shape;1091;g24510cd52a3_0_1427"/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2" name="Google Shape;1092;g24510cd52a3_0_1427"/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3" name="Google Shape;1093;g24510cd52a3_0_1427"/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94" name="Google Shape;1094;g24510cd52a3_0_1427"/>
          <p:cNvSpPr txBox="1"/>
          <p:nvPr/>
        </p:nvSpPr>
        <p:spPr>
          <a:xfrm>
            <a:off x="6199176" y="3200075"/>
            <a:ext cx="5679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Validity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 </a:t>
            </a:r>
            <a:br>
              <a:rPr lang="en-US" sz="22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(a.k.a. accuracy/unbiased)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095" name="Google Shape;1095;g24510cd52a3_0_1427"/>
          <p:cNvSpPr txBox="1"/>
          <p:nvPr/>
        </p:nvSpPr>
        <p:spPr>
          <a:xfrm>
            <a:off x="9640627" y="3728593"/>
            <a:ext cx="11043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small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High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096" name="Google Shape;1096;g24510cd52a3_0_1427"/>
          <p:cNvSpPr txBox="1"/>
          <p:nvPr/>
        </p:nvSpPr>
        <p:spPr>
          <a:xfrm>
            <a:off x="7643065" y="3741520"/>
            <a:ext cx="11043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small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Low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grpSp>
        <p:nvGrpSpPr>
          <p:cNvPr id="1097" name="Google Shape;1097;g24510cd52a3_0_1427"/>
          <p:cNvGrpSpPr/>
          <p:nvPr/>
        </p:nvGrpSpPr>
        <p:grpSpPr>
          <a:xfrm>
            <a:off x="9567007" y="4686159"/>
            <a:ext cx="1211329" cy="1140074"/>
            <a:chOff x="3607614" y="2595291"/>
            <a:chExt cx="1295400" cy="1219200"/>
          </a:xfrm>
        </p:grpSpPr>
        <p:sp>
          <p:nvSpPr>
            <p:cNvPr id="1098" name="Google Shape;1098;g24510cd52a3_0_1427"/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9" name="Google Shape;1099;g24510cd52a3_0_1427"/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0" name="Google Shape;1100;g24510cd52a3_0_1427"/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1" name="Google Shape;1101;g24510cd52a3_0_1427"/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2" name="Google Shape;1102;g24510cd52a3_0_1427"/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3" name="Google Shape;1103;g24510cd52a3_0_1427"/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4" name="Google Shape;1104;g24510cd52a3_0_1427"/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5" name="Google Shape;1105;g24510cd52a3_0_1427"/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6" name="Google Shape;1106;g24510cd52a3_0_1427"/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07" name="Google Shape;1107;g24510cd52a3_0_1427"/>
          <p:cNvSpPr txBox="1"/>
          <p:nvPr/>
        </p:nvSpPr>
        <p:spPr>
          <a:xfrm>
            <a:off x="8648613" y="4400449"/>
            <a:ext cx="627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A</a:t>
            </a:r>
            <a:endParaRPr sz="16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8" name="Google Shape;1108;g24510cd52a3_0_1427"/>
          <p:cNvSpPr txBox="1"/>
          <p:nvPr/>
        </p:nvSpPr>
        <p:spPr>
          <a:xfrm>
            <a:off x="10778535" y="4400449"/>
            <a:ext cx="627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</a:t>
            </a:r>
            <a:endParaRPr sz="16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Reliability (a.k.a. precision, signal-vs.-noise)</a:t>
            </a:r>
          </a:p>
        </p:txBody>
      </p:sp>
      <p:sp>
        <p:nvSpPr>
          <p:cNvPr id="936" name="Google Shape;936;g24510cd52a3_0_10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" name="Google Shape;1013;g24510cd52a3_0_1213">
            <a:extLst>
              <a:ext uri="{FF2B5EF4-FFF2-40B4-BE49-F238E27FC236}">
                <a16:creationId xmlns:a16="http://schemas.microsoft.com/office/drawing/2014/main" id="{1CB2FC16-88EB-3680-DA35-2ADA601E3C2D}"/>
              </a:ext>
            </a:extLst>
          </p:cNvPr>
          <p:cNvSpPr/>
          <p:nvPr/>
        </p:nvSpPr>
        <p:spPr>
          <a:xfrm>
            <a:off x="2585945" y="2099451"/>
            <a:ext cx="91440" cy="1360011"/>
          </a:xfrm>
          <a:custGeom>
            <a:avLst/>
            <a:gdLst/>
            <a:ahLst/>
            <a:cxnLst/>
            <a:rect l="l" t="t" r="r" b="b"/>
            <a:pathLst>
              <a:path w="91440" h="767284" extrusionOk="0">
                <a:moveTo>
                  <a:pt x="45720" y="0"/>
                </a:moveTo>
                <a:lnTo>
                  <a:pt x="45720" y="767284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38450" tIns="381550" rIns="38450" bIns="381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1014;g24510cd52a3_0_1213">
            <a:extLst>
              <a:ext uri="{FF2B5EF4-FFF2-40B4-BE49-F238E27FC236}">
                <a16:creationId xmlns:a16="http://schemas.microsoft.com/office/drawing/2014/main" id="{1DCF7904-1140-CA29-39D0-7827AEA56B61}"/>
              </a:ext>
            </a:extLst>
          </p:cNvPr>
          <p:cNvSpPr/>
          <p:nvPr/>
        </p:nvSpPr>
        <p:spPr>
          <a:xfrm>
            <a:off x="1491784" y="1572769"/>
            <a:ext cx="2280761" cy="528473"/>
          </a:xfrm>
          <a:custGeom>
            <a:avLst/>
            <a:gdLst/>
            <a:ahLst/>
            <a:cxnLst/>
            <a:rect l="l" t="t" r="r" b="b"/>
            <a:pathLst>
              <a:path w="1802973" h="528473" extrusionOk="0">
                <a:moveTo>
                  <a:pt x="0" y="0"/>
                </a:moveTo>
                <a:lnTo>
                  <a:pt x="1802973" y="0"/>
                </a:lnTo>
                <a:lnTo>
                  <a:pt x="1802973" y="528473"/>
                </a:lnTo>
                <a:lnTo>
                  <a:pt x="0" y="528473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Construct</a:t>
            </a:r>
            <a:endParaRPr sz="1800" b="1" i="0" u="none" strike="noStrike" cap="none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015;g24510cd52a3_0_1213">
            <a:extLst>
              <a:ext uri="{FF2B5EF4-FFF2-40B4-BE49-F238E27FC236}">
                <a16:creationId xmlns:a16="http://schemas.microsoft.com/office/drawing/2014/main" id="{17C7DAC2-D14C-B8E8-CF69-709CCEAE20BB}"/>
              </a:ext>
            </a:extLst>
          </p:cNvPr>
          <p:cNvSpPr/>
          <p:nvPr/>
        </p:nvSpPr>
        <p:spPr>
          <a:xfrm>
            <a:off x="2585950" y="4028516"/>
            <a:ext cx="91440" cy="1261847"/>
          </a:xfrm>
          <a:custGeom>
            <a:avLst/>
            <a:gdLst/>
            <a:ahLst/>
            <a:cxnLst/>
            <a:rect l="l" t="t" r="r" b="b"/>
            <a:pathLst>
              <a:path w="91440" h="652961" extrusionOk="0">
                <a:moveTo>
                  <a:pt x="45720" y="0"/>
                </a:moveTo>
                <a:lnTo>
                  <a:pt x="45720" y="65296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41325" tIns="324400" rIns="41325" bIns="3244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016;g24510cd52a3_0_1213">
            <a:extLst>
              <a:ext uri="{FF2B5EF4-FFF2-40B4-BE49-F238E27FC236}">
                <a16:creationId xmlns:a16="http://schemas.microsoft.com/office/drawing/2014/main" id="{47708423-30AA-880A-E3FB-7F0D50BDBB92}"/>
              </a:ext>
            </a:extLst>
          </p:cNvPr>
          <p:cNvSpPr/>
          <p:nvPr/>
        </p:nvSpPr>
        <p:spPr>
          <a:xfrm>
            <a:off x="1491784" y="350872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Indicators</a:t>
            </a:r>
            <a:r>
              <a:rPr lang="en-US" sz="1800" b="1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, instruments</a:t>
            </a:r>
            <a:endParaRPr sz="1800" b="1" i="0" u="none" strike="noStrike" cap="none" dirty="0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017;g24510cd52a3_0_1213">
            <a:extLst>
              <a:ext uri="{FF2B5EF4-FFF2-40B4-BE49-F238E27FC236}">
                <a16:creationId xmlns:a16="http://schemas.microsoft.com/office/drawing/2014/main" id="{5264E1AC-7FA2-916C-AA62-2521E7688629}"/>
              </a:ext>
            </a:extLst>
          </p:cNvPr>
          <p:cNvSpPr/>
          <p:nvPr/>
        </p:nvSpPr>
        <p:spPr>
          <a:xfrm>
            <a:off x="1491784" y="5285085"/>
            <a:ext cx="2280761" cy="484660"/>
          </a:xfrm>
          <a:custGeom>
            <a:avLst/>
            <a:gdLst/>
            <a:ahLst/>
            <a:cxnLst/>
            <a:rect l="l" t="t" r="r" b="b"/>
            <a:pathLst>
              <a:path w="1802973" h="484660" extrusionOk="0">
                <a:moveTo>
                  <a:pt x="0" y="0"/>
                </a:moveTo>
                <a:lnTo>
                  <a:pt x="1802973" y="0"/>
                </a:lnTo>
                <a:lnTo>
                  <a:pt x="1802973" y="484660"/>
                </a:lnTo>
                <a:lnTo>
                  <a:pt x="0" y="484660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Data</a:t>
            </a:r>
            <a:endParaRPr sz="1800" b="1" i="0" u="none" strike="noStrike" cap="none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8" name="Google Shape;1052;g24510cd52a3_0_1213">
            <a:extLst>
              <a:ext uri="{FF2B5EF4-FFF2-40B4-BE49-F238E27FC236}">
                <a16:creationId xmlns:a16="http://schemas.microsoft.com/office/drawing/2014/main" id="{A71D0C8F-B65E-4F3B-E44D-A62EEE053B3F}"/>
              </a:ext>
            </a:extLst>
          </p:cNvPr>
          <p:cNvSpPr txBox="1">
            <a:spLocks/>
          </p:cNvSpPr>
          <p:nvPr/>
        </p:nvSpPr>
        <p:spPr>
          <a:xfrm>
            <a:off x="3928725" y="2234025"/>
            <a:ext cx="3901800" cy="91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979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Fira Sans Condensed" panose="020B0503050000020004" pitchFamily="34" charset="0"/>
              </a:rPr>
              <a:t>How time/situation specific is the indicator?</a:t>
            </a:r>
          </a:p>
        </p:txBody>
      </p:sp>
      <p:cxnSp>
        <p:nvCxnSpPr>
          <p:cNvPr id="939" name="Google Shape;1053;g24510cd52a3_0_1213">
            <a:extLst>
              <a:ext uri="{FF2B5EF4-FFF2-40B4-BE49-F238E27FC236}">
                <a16:creationId xmlns:a16="http://schemas.microsoft.com/office/drawing/2014/main" id="{33ECEA76-DF76-F50E-2344-A6989811B953}"/>
              </a:ext>
            </a:extLst>
          </p:cNvPr>
          <p:cNvCxnSpPr/>
          <p:nvPr/>
        </p:nvCxnSpPr>
        <p:spPr>
          <a:xfrm flipH="1">
            <a:off x="2709228" y="2703081"/>
            <a:ext cx="12195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40" name="Google Shape;1055;g24510cd52a3_0_1213">
            <a:extLst>
              <a:ext uri="{FF2B5EF4-FFF2-40B4-BE49-F238E27FC236}">
                <a16:creationId xmlns:a16="http://schemas.microsoft.com/office/drawing/2014/main" id="{A5E0BB4D-329C-5DB8-52E9-3B3914DBE0B3}"/>
              </a:ext>
            </a:extLst>
          </p:cNvPr>
          <p:cNvSpPr txBox="1">
            <a:spLocks/>
          </p:cNvSpPr>
          <p:nvPr/>
        </p:nvSpPr>
        <p:spPr>
          <a:xfrm>
            <a:off x="3957850" y="4122700"/>
            <a:ext cx="2976300" cy="14834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979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Fira Sans Condensed" panose="020B0503050000020004" pitchFamily="34" charset="0"/>
              </a:rPr>
              <a:t>Is the indicator measured in a way that is consistent and precise? Would we get the same data if we measured several times?</a:t>
            </a:r>
          </a:p>
        </p:txBody>
      </p:sp>
      <p:cxnSp>
        <p:nvCxnSpPr>
          <p:cNvPr id="941" name="Google Shape;1056;g24510cd52a3_0_1213">
            <a:extLst>
              <a:ext uri="{FF2B5EF4-FFF2-40B4-BE49-F238E27FC236}">
                <a16:creationId xmlns:a16="http://schemas.microsoft.com/office/drawing/2014/main" id="{B9C8E755-D0FC-5A33-3D7C-38A0F591D8B6}"/>
              </a:ext>
            </a:extLst>
          </p:cNvPr>
          <p:cNvCxnSpPr/>
          <p:nvPr/>
        </p:nvCxnSpPr>
        <p:spPr>
          <a:xfrm flipH="1">
            <a:off x="2738353" y="4591756"/>
            <a:ext cx="12195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42" name="Google Shape;1057;g24510cd52a3_0_1213">
            <a:extLst>
              <a:ext uri="{FF2B5EF4-FFF2-40B4-BE49-F238E27FC236}">
                <a16:creationId xmlns:a16="http://schemas.microsoft.com/office/drawing/2014/main" id="{345B55F0-F2D3-7CAE-C395-6A8C595B58E6}"/>
              </a:ext>
            </a:extLst>
          </p:cNvPr>
          <p:cNvGrpSpPr/>
          <p:nvPr/>
        </p:nvGrpSpPr>
        <p:grpSpPr>
          <a:xfrm>
            <a:off x="113406" y="4104338"/>
            <a:ext cx="2438282" cy="1103945"/>
            <a:chOff x="4984014" y="3830994"/>
            <a:chExt cx="3982168" cy="1103945"/>
          </a:xfrm>
        </p:grpSpPr>
        <p:grpSp>
          <p:nvGrpSpPr>
            <p:cNvPr id="943" name="Google Shape;1058;g24510cd52a3_0_1213">
              <a:extLst>
                <a:ext uri="{FF2B5EF4-FFF2-40B4-BE49-F238E27FC236}">
                  <a16:creationId xmlns:a16="http://schemas.microsoft.com/office/drawing/2014/main" id="{30AB9CB9-2012-3E32-2F98-E66A62B465D4}"/>
                </a:ext>
              </a:extLst>
            </p:cNvPr>
            <p:cNvGrpSpPr/>
            <p:nvPr/>
          </p:nvGrpSpPr>
          <p:grpSpPr>
            <a:xfrm>
              <a:off x="4984014" y="3830994"/>
              <a:ext cx="3789433" cy="1103945"/>
              <a:chOff x="4984014" y="3830994"/>
              <a:chExt cx="3789433" cy="1103945"/>
            </a:xfrm>
          </p:grpSpPr>
          <p:sp>
            <p:nvSpPr>
              <p:cNvPr id="945" name="Google Shape;1059;g24510cd52a3_0_1213">
                <a:extLst>
                  <a:ext uri="{FF2B5EF4-FFF2-40B4-BE49-F238E27FC236}">
                    <a16:creationId xmlns:a16="http://schemas.microsoft.com/office/drawing/2014/main" id="{6D068052-BBBF-3A61-17E0-EA2F3255C1A2}"/>
                  </a:ext>
                </a:extLst>
              </p:cNvPr>
              <p:cNvSpPr/>
              <p:nvPr/>
            </p:nvSpPr>
            <p:spPr>
              <a:xfrm>
                <a:off x="4984014" y="3830994"/>
                <a:ext cx="3137400" cy="1021200"/>
              </a:xfrm>
              <a:prstGeom prst="ellipse">
                <a:avLst/>
              </a:prstGeom>
              <a:noFill/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Fira Sans Condensed" panose="020B0503050000020004" pitchFamily="34" charset="0"/>
                  <a:sym typeface="Arial"/>
                </a:endParaRPr>
              </a:p>
            </p:txBody>
          </p:sp>
          <p:sp>
            <p:nvSpPr>
              <p:cNvPr id="946" name="Google Shape;1060;g24510cd52a3_0_1213">
                <a:extLst>
                  <a:ext uri="{FF2B5EF4-FFF2-40B4-BE49-F238E27FC236}">
                    <a16:creationId xmlns:a16="http://schemas.microsoft.com/office/drawing/2014/main" id="{F61E8A15-ECF2-EEAB-3804-E0784D670CF1}"/>
                  </a:ext>
                </a:extLst>
              </p:cNvPr>
              <p:cNvSpPr/>
              <p:nvPr/>
            </p:nvSpPr>
            <p:spPr>
              <a:xfrm>
                <a:off x="5083747" y="4027139"/>
                <a:ext cx="36897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 dirty="0">
                  <a:solidFill>
                    <a:srgbClr val="2FAA9F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 dirty="0">
                    <a:solidFill>
                      <a:schemeClr val="dk2"/>
                    </a:solidFill>
                    <a:latin typeface="Fira Sans Condensed" panose="020B0503050000020004" pitchFamily="34" charset="0"/>
                    <a:ea typeface="Century Gothic"/>
                    <a:cs typeface="Century Gothic"/>
                    <a:sym typeface="Century Gothic"/>
                  </a:rPr>
                  <a:t>       </a:t>
                </a:r>
                <a:r>
                  <a:rPr lang="en-US" sz="1400" b="1" i="0" u="none" strike="noStrike" cap="none" dirty="0">
                    <a:solidFill>
                      <a:schemeClr val="dk2"/>
                    </a:solidFill>
                    <a:latin typeface="Fira Sans Condensed" panose="020B0503050000020004" pitchFamily="34" charset="0"/>
                    <a:ea typeface="Century Gothic"/>
                    <a:cs typeface="Century Gothic"/>
                    <a:sym typeface="Century Gothic"/>
                  </a:rPr>
                  <a:t>Data collection</a:t>
                </a:r>
                <a:endParaRPr sz="1400" b="1" i="0" u="none" strike="noStrike" cap="none" dirty="0">
                  <a:solidFill>
                    <a:schemeClr val="dk2"/>
                  </a:solidFill>
                  <a:latin typeface="Fira Sans Condensed" panose="020B05030500000200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br>
                  <a:rPr lang="en-US" sz="1400" b="0" i="0" u="none" strike="noStrike" cap="none" dirty="0">
                    <a:solidFill>
                      <a:srgbClr val="000000"/>
                    </a:solidFill>
                    <a:latin typeface="Fira Sans Condensed" panose="020B0503050000020004" pitchFamily="34" charset="0"/>
                    <a:sym typeface="Arial"/>
                  </a:rPr>
                </a:br>
                <a:endParaRPr sz="1400" b="0" i="0" u="none" strike="noStrike" cap="none" dirty="0">
                  <a:solidFill>
                    <a:srgbClr val="000000"/>
                  </a:solidFill>
                  <a:latin typeface="Fira Sans Condensed" panose="020B0503050000020004" pitchFamily="34" charset="0"/>
                  <a:sym typeface="Arial"/>
                </a:endParaRPr>
              </a:p>
            </p:txBody>
          </p:sp>
        </p:grpSp>
        <p:cxnSp>
          <p:nvCxnSpPr>
            <p:cNvPr id="944" name="Google Shape;1061;g24510cd52a3_0_1213">
              <a:extLst>
                <a:ext uri="{FF2B5EF4-FFF2-40B4-BE49-F238E27FC236}">
                  <a16:creationId xmlns:a16="http://schemas.microsoft.com/office/drawing/2014/main" id="{54DDD591-169D-C095-B0D5-C46211025234}"/>
                </a:ext>
              </a:extLst>
            </p:cNvPr>
            <p:cNvCxnSpPr/>
            <p:nvPr/>
          </p:nvCxnSpPr>
          <p:spPr>
            <a:xfrm>
              <a:off x="8121382" y="4334004"/>
              <a:ext cx="8448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47" name="Google Shape;1062;g24510cd52a3_0_1213">
            <a:extLst>
              <a:ext uri="{FF2B5EF4-FFF2-40B4-BE49-F238E27FC236}">
                <a16:creationId xmlns:a16="http://schemas.microsoft.com/office/drawing/2014/main" id="{DA1F6465-ABFF-4CCA-8E62-2594A987D527}"/>
              </a:ext>
            </a:extLst>
          </p:cNvPr>
          <p:cNvGrpSpPr/>
          <p:nvPr/>
        </p:nvGrpSpPr>
        <p:grpSpPr>
          <a:xfrm>
            <a:off x="113405" y="2179075"/>
            <a:ext cx="2561846" cy="1105325"/>
            <a:chOff x="4984014" y="3830994"/>
            <a:chExt cx="4183972" cy="1105325"/>
          </a:xfrm>
        </p:grpSpPr>
        <p:grpSp>
          <p:nvGrpSpPr>
            <p:cNvPr id="948" name="Google Shape;1063;g24510cd52a3_0_1213">
              <a:extLst>
                <a:ext uri="{FF2B5EF4-FFF2-40B4-BE49-F238E27FC236}">
                  <a16:creationId xmlns:a16="http://schemas.microsoft.com/office/drawing/2014/main" id="{717B6677-18E7-B64F-1E61-561F23526A87}"/>
                </a:ext>
              </a:extLst>
            </p:cNvPr>
            <p:cNvGrpSpPr/>
            <p:nvPr/>
          </p:nvGrpSpPr>
          <p:grpSpPr>
            <a:xfrm>
              <a:off x="4984014" y="3830994"/>
              <a:ext cx="4183972" cy="1105325"/>
              <a:chOff x="4984014" y="3830994"/>
              <a:chExt cx="4183972" cy="1105325"/>
            </a:xfrm>
          </p:grpSpPr>
          <p:sp>
            <p:nvSpPr>
              <p:cNvPr id="950" name="Google Shape;1064;g24510cd52a3_0_1213">
                <a:extLst>
                  <a:ext uri="{FF2B5EF4-FFF2-40B4-BE49-F238E27FC236}">
                    <a16:creationId xmlns:a16="http://schemas.microsoft.com/office/drawing/2014/main" id="{3CBFBDD5-193D-1216-4635-F8946BD94A82}"/>
                  </a:ext>
                </a:extLst>
              </p:cNvPr>
              <p:cNvSpPr/>
              <p:nvPr/>
            </p:nvSpPr>
            <p:spPr>
              <a:xfrm>
                <a:off x="4984014" y="3830994"/>
                <a:ext cx="3137400" cy="1021200"/>
              </a:xfrm>
              <a:prstGeom prst="ellipse">
                <a:avLst/>
              </a:prstGeom>
              <a:noFill/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Fira Sans Condensed" panose="020B0503050000020004" pitchFamily="34" charset="0"/>
                  <a:sym typeface="Arial"/>
                </a:endParaRPr>
              </a:p>
            </p:txBody>
          </p:sp>
          <p:sp>
            <p:nvSpPr>
              <p:cNvPr id="951" name="Google Shape;1065;g24510cd52a3_0_1213">
                <a:extLst>
                  <a:ext uri="{FF2B5EF4-FFF2-40B4-BE49-F238E27FC236}">
                    <a16:creationId xmlns:a16="http://schemas.microsoft.com/office/drawing/2014/main" id="{156F9D76-9F95-EEEC-9FE9-3AFE209FABFA}"/>
                  </a:ext>
                </a:extLst>
              </p:cNvPr>
              <p:cNvSpPr/>
              <p:nvPr/>
            </p:nvSpPr>
            <p:spPr>
              <a:xfrm>
                <a:off x="5478286" y="4028519"/>
                <a:ext cx="36897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2FAA9F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>
                    <a:solidFill>
                      <a:schemeClr val="dk2"/>
                    </a:solidFill>
                    <a:latin typeface="Fira Sans Condensed" panose="020B0503050000020004" pitchFamily="34" charset="0"/>
                    <a:ea typeface="Century Gothic"/>
                    <a:cs typeface="Century Gothic"/>
                    <a:sym typeface="Century Gothic"/>
                  </a:rPr>
                  <a:t>       </a:t>
                </a:r>
                <a:r>
                  <a:rPr lang="en-US" sz="1400" b="1" i="0" u="none" strike="noStrike" cap="none">
                    <a:solidFill>
                      <a:schemeClr val="dk2"/>
                    </a:solidFill>
                    <a:latin typeface="Fira Sans Condensed" panose="020B0503050000020004" pitchFamily="34" charset="0"/>
                    <a:ea typeface="Century Gothic"/>
                    <a:cs typeface="Century Gothic"/>
                    <a:sym typeface="Century Gothic"/>
                  </a:rPr>
                  <a:t>Theory</a:t>
                </a:r>
                <a:endParaRPr sz="1400" b="1" i="0" u="none" strike="noStrike" cap="none">
                  <a:solidFill>
                    <a:schemeClr val="dk2"/>
                  </a:solidFill>
                  <a:latin typeface="Fira Sans Condensed" panose="020B05030500000200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br>
                  <a:rPr lang="en-US" sz="1400" b="0" i="0" u="none" strike="noStrike" cap="none">
                    <a:solidFill>
                      <a:srgbClr val="000000"/>
                    </a:solidFill>
                    <a:latin typeface="Fira Sans Condensed" panose="020B0503050000020004" pitchFamily="34" charset="0"/>
                    <a:sym typeface="Arial"/>
                  </a:rPr>
                </a:br>
                <a:endParaRPr sz="1400" b="0" i="0" u="none" strike="noStrike" cap="none">
                  <a:solidFill>
                    <a:srgbClr val="000000"/>
                  </a:solidFill>
                  <a:latin typeface="Fira Sans Condensed" panose="020B0503050000020004" pitchFamily="34" charset="0"/>
                  <a:sym typeface="Arial"/>
                </a:endParaRPr>
              </a:p>
            </p:txBody>
          </p:sp>
        </p:grpSp>
        <p:cxnSp>
          <p:nvCxnSpPr>
            <p:cNvPr id="949" name="Google Shape;1066;g24510cd52a3_0_1213">
              <a:extLst>
                <a:ext uri="{FF2B5EF4-FFF2-40B4-BE49-F238E27FC236}">
                  <a16:creationId xmlns:a16="http://schemas.microsoft.com/office/drawing/2014/main" id="{8F1CC123-D24F-6B40-2E38-1CEEAECB4205}"/>
                </a:ext>
              </a:extLst>
            </p:cNvPr>
            <p:cNvCxnSpPr/>
            <p:nvPr/>
          </p:nvCxnSpPr>
          <p:spPr>
            <a:xfrm>
              <a:off x="8121382" y="4334004"/>
              <a:ext cx="8448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" name="Google Shape;1128;g24510cd52a3_0_1624">
            <a:extLst>
              <a:ext uri="{FF2B5EF4-FFF2-40B4-BE49-F238E27FC236}">
                <a16:creationId xmlns:a16="http://schemas.microsoft.com/office/drawing/2014/main" id="{786164C8-1D9C-D348-66F3-CA5B228CF813}"/>
              </a:ext>
            </a:extLst>
          </p:cNvPr>
          <p:cNvGrpSpPr/>
          <p:nvPr/>
        </p:nvGrpSpPr>
        <p:grpSpPr>
          <a:xfrm>
            <a:off x="8964189" y="4450171"/>
            <a:ext cx="1920300" cy="1920300"/>
            <a:chOff x="5111654" y="1755982"/>
            <a:chExt cx="1920300" cy="1920300"/>
          </a:xfrm>
        </p:grpSpPr>
        <p:sp>
          <p:nvSpPr>
            <p:cNvPr id="6" name="Google Shape;1129;g24510cd52a3_0_1624">
              <a:extLst>
                <a:ext uri="{FF2B5EF4-FFF2-40B4-BE49-F238E27FC236}">
                  <a16:creationId xmlns:a16="http://schemas.microsoft.com/office/drawing/2014/main" id="{C71DCF00-CF1C-738E-B443-581A583C8DCB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" name="Google Shape;1130;g24510cd52a3_0_1624">
              <a:extLst>
                <a:ext uri="{FF2B5EF4-FFF2-40B4-BE49-F238E27FC236}">
                  <a16:creationId xmlns:a16="http://schemas.microsoft.com/office/drawing/2014/main" id="{47621789-1039-D139-2D00-20D1A53BC421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Google Shape;1131;g24510cd52a3_0_1624">
              <a:extLst>
                <a:ext uri="{FF2B5EF4-FFF2-40B4-BE49-F238E27FC236}">
                  <a16:creationId xmlns:a16="http://schemas.microsoft.com/office/drawing/2014/main" id="{BCC2D831-F2F0-3983-5E49-82F14C2ABB73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Google Shape;1132;g24510cd52a3_0_1624">
              <a:extLst>
                <a:ext uri="{FF2B5EF4-FFF2-40B4-BE49-F238E27FC236}">
                  <a16:creationId xmlns:a16="http://schemas.microsoft.com/office/drawing/2014/main" id="{5D85D090-7BE3-78A4-F390-D6E9E2DA6B94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4" name="Google Shape;1133;g24510cd52a3_0_1624">
            <a:extLst>
              <a:ext uri="{FF2B5EF4-FFF2-40B4-BE49-F238E27FC236}">
                <a16:creationId xmlns:a16="http://schemas.microsoft.com/office/drawing/2014/main" id="{F6A7AF8C-4467-565D-298D-2A2D57BB7A04}"/>
              </a:ext>
            </a:extLst>
          </p:cNvPr>
          <p:cNvGrpSpPr/>
          <p:nvPr/>
        </p:nvGrpSpPr>
        <p:grpSpPr>
          <a:xfrm>
            <a:off x="8916339" y="2269771"/>
            <a:ext cx="1920300" cy="1920300"/>
            <a:chOff x="5111654" y="1755982"/>
            <a:chExt cx="1920300" cy="1920300"/>
          </a:xfrm>
        </p:grpSpPr>
        <p:sp>
          <p:nvSpPr>
            <p:cNvPr id="16" name="Google Shape;1134;g24510cd52a3_0_1624">
              <a:extLst>
                <a:ext uri="{FF2B5EF4-FFF2-40B4-BE49-F238E27FC236}">
                  <a16:creationId xmlns:a16="http://schemas.microsoft.com/office/drawing/2014/main" id="{022716BD-1F1D-4DBD-77ED-633768C15A4A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1135;g24510cd52a3_0_1624">
              <a:extLst>
                <a:ext uri="{FF2B5EF4-FFF2-40B4-BE49-F238E27FC236}">
                  <a16:creationId xmlns:a16="http://schemas.microsoft.com/office/drawing/2014/main" id="{C909EFEF-7378-2B0A-FAA9-071B9EC90A10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1136;g24510cd52a3_0_1624">
              <a:extLst>
                <a:ext uri="{FF2B5EF4-FFF2-40B4-BE49-F238E27FC236}">
                  <a16:creationId xmlns:a16="http://schemas.microsoft.com/office/drawing/2014/main" id="{237149A2-C43E-543C-F032-C96E0EC6F660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137;g24510cd52a3_0_1624">
              <a:extLst>
                <a:ext uri="{FF2B5EF4-FFF2-40B4-BE49-F238E27FC236}">
                  <a16:creationId xmlns:a16="http://schemas.microsoft.com/office/drawing/2014/main" id="{A7FDDC35-B438-8C68-035C-658AB27EFCC7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" name="Google Shape;1138;g24510cd52a3_0_1624">
            <a:extLst>
              <a:ext uri="{FF2B5EF4-FFF2-40B4-BE49-F238E27FC236}">
                <a16:creationId xmlns:a16="http://schemas.microsoft.com/office/drawing/2014/main" id="{D4FE6D13-8D64-F947-1356-B2F861C49FD1}"/>
              </a:ext>
            </a:extLst>
          </p:cNvPr>
          <p:cNvGrpSpPr/>
          <p:nvPr/>
        </p:nvGrpSpPr>
        <p:grpSpPr>
          <a:xfrm>
            <a:off x="9227658" y="2567563"/>
            <a:ext cx="1295400" cy="1219200"/>
            <a:chOff x="3607614" y="2595291"/>
            <a:chExt cx="1295400" cy="1219200"/>
          </a:xfrm>
        </p:grpSpPr>
        <p:sp>
          <p:nvSpPr>
            <p:cNvPr id="21" name="Google Shape;1139;g24510cd52a3_0_1624">
              <a:extLst>
                <a:ext uri="{FF2B5EF4-FFF2-40B4-BE49-F238E27FC236}">
                  <a16:creationId xmlns:a16="http://schemas.microsoft.com/office/drawing/2014/main" id="{472C9998-3B8C-5110-6825-5CADBA2A1C59}"/>
                </a:ext>
              </a:extLst>
            </p:cNvPr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1140;g24510cd52a3_0_1624">
              <a:extLst>
                <a:ext uri="{FF2B5EF4-FFF2-40B4-BE49-F238E27FC236}">
                  <a16:creationId xmlns:a16="http://schemas.microsoft.com/office/drawing/2014/main" id="{768DB8B3-DFB3-176B-D2CB-33ACE09CCBEA}"/>
                </a:ext>
              </a:extLst>
            </p:cNvPr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1141;g24510cd52a3_0_1624">
              <a:extLst>
                <a:ext uri="{FF2B5EF4-FFF2-40B4-BE49-F238E27FC236}">
                  <a16:creationId xmlns:a16="http://schemas.microsoft.com/office/drawing/2014/main" id="{31695163-B01B-002C-C9EC-3A16C85EC9A3}"/>
                </a:ext>
              </a:extLst>
            </p:cNvPr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1142;g24510cd52a3_0_1624">
              <a:extLst>
                <a:ext uri="{FF2B5EF4-FFF2-40B4-BE49-F238E27FC236}">
                  <a16:creationId xmlns:a16="http://schemas.microsoft.com/office/drawing/2014/main" id="{F504B0C4-B9B6-E154-ABA0-9DE250433498}"/>
                </a:ext>
              </a:extLst>
            </p:cNvPr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1143;g24510cd52a3_0_1624">
              <a:extLst>
                <a:ext uri="{FF2B5EF4-FFF2-40B4-BE49-F238E27FC236}">
                  <a16:creationId xmlns:a16="http://schemas.microsoft.com/office/drawing/2014/main" id="{F64CCAAC-17AD-716F-4CA7-E3CA217D5A3F}"/>
                </a:ext>
              </a:extLst>
            </p:cNvPr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1144;g24510cd52a3_0_1624">
              <a:extLst>
                <a:ext uri="{FF2B5EF4-FFF2-40B4-BE49-F238E27FC236}">
                  <a16:creationId xmlns:a16="http://schemas.microsoft.com/office/drawing/2014/main" id="{36973289-6D62-ED69-4CF9-3E84C74EF449}"/>
                </a:ext>
              </a:extLst>
            </p:cNvPr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1145;g24510cd52a3_0_1624">
              <a:extLst>
                <a:ext uri="{FF2B5EF4-FFF2-40B4-BE49-F238E27FC236}">
                  <a16:creationId xmlns:a16="http://schemas.microsoft.com/office/drawing/2014/main" id="{A781E11C-E8E0-A59B-815C-5879E13AE36C}"/>
                </a:ext>
              </a:extLst>
            </p:cNvPr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1146;g24510cd52a3_0_1624">
              <a:extLst>
                <a:ext uri="{FF2B5EF4-FFF2-40B4-BE49-F238E27FC236}">
                  <a16:creationId xmlns:a16="http://schemas.microsoft.com/office/drawing/2014/main" id="{D4FF808E-4F7E-61A6-0C5F-9670A1A96C76}"/>
                </a:ext>
              </a:extLst>
            </p:cNvPr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147;g24510cd52a3_0_1624">
              <a:extLst>
                <a:ext uri="{FF2B5EF4-FFF2-40B4-BE49-F238E27FC236}">
                  <a16:creationId xmlns:a16="http://schemas.microsoft.com/office/drawing/2014/main" id="{A3F60DE4-74C4-D7CF-CEFB-5A4F4403BE36}"/>
                </a:ext>
              </a:extLst>
            </p:cNvPr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0" name="Google Shape;1148;g24510cd52a3_0_1624">
            <a:extLst>
              <a:ext uri="{FF2B5EF4-FFF2-40B4-BE49-F238E27FC236}">
                <a16:creationId xmlns:a16="http://schemas.microsoft.com/office/drawing/2014/main" id="{FE96F35E-57FD-4051-0711-50F9AC3648AB}"/>
              </a:ext>
            </a:extLst>
          </p:cNvPr>
          <p:cNvGrpSpPr/>
          <p:nvPr/>
        </p:nvGrpSpPr>
        <p:grpSpPr>
          <a:xfrm>
            <a:off x="9708267" y="5278156"/>
            <a:ext cx="376717" cy="416740"/>
            <a:chOff x="4042592" y="5201331"/>
            <a:chExt cx="376717" cy="416740"/>
          </a:xfrm>
        </p:grpSpPr>
        <p:sp>
          <p:nvSpPr>
            <p:cNvPr id="31" name="Google Shape;1149;g24510cd52a3_0_1624">
              <a:extLst>
                <a:ext uri="{FF2B5EF4-FFF2-40B4-BE49-F238E27FC236}">
                  <a16:creationId xmlns:a16="http://schemas.microsoft.com/office/drawing/2014/main" id="{52FDB039-61C6-0184-A766-BA712C1DADA0}"/>
                </a:ext>
              </a:extLst>
            </p:cNvPr>
            <p:cNvSpPr/>
            <p:nvPr/>
          </p:nvSpPr>
          <p:spPr>
            <a:xfrm>
              <a:off x="4203589" y="520133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1150;g24510cd52a3_0_1624">
              <a:extLst>
                <a:ext uri="{FF2B5EF4-FFF2-40B4-BE49-F238E27FC236}">
                  <a16:creationId xmlns:a16="http://schemas.microsoft.com/office/drawing/2014/main" id="{76543B3F-C411-410D-B954-CD35C10FEFE1}"/>
                </a:ext>
              </a:extLst>
            </p:cNvPr>
            <p:cNvSpPr/>
            <p:nvPr/>
          </p:nvSpPr>
          <p:spPr>
            <a:xfrm>
              <a:off x="4055067" y="5376895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1151;g24510cd52a3_0_1624">
              <a:extLst>
                <a:ext uri="{FF2B5EF4-FFF2-40B4-BE49-F238E27FC236}">
                  <a16:creationId xmlns:a16="http://schemas.microsoft.com/office/drawing/2014/main" id="{92917A78-B06E-E2E6-EAFE-2562BCFA3F33}"/>
                </a:ext>
              </a:extLst>
            </p:cNvPr>
            <p:cNvSpPr/>
            <p:nvPr/>
          </p:nvSpPr>
          <p:spPr>
            <a:xfrm>
              <a:off x="4266909" y="5378513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1152;g24510cd52a3_0_1624">
              <a:extLst>
                <a:ext uri="{FF2B5EF4-FFF2-40B4-BE49-F238E27FC236}">
                  <a16:creationId xmlns:a16="http://schemas.microsoft.com/office/drawing/2014/main" id="{4C75E82B-C157-8533-5266-869BFEF91DF8}"/>
                </a:ext>
              </a:extLst>
            </p:cNvPr>
            <p:cNvSpPr/>
            <p:nvPr/>
          </p:nvSpPr>
          <p:spPr>
            <a:xfrm>
              <a:off x="4042592" y="5238908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1153;g24510cd52a3_0_1624">
              <a:extLst>
                <a:ext uri="{FF2B5EF4-FFF2-40B4-BE49-F238E27FC236}">
                  <a16:creationId xmlns:a16="http://schemas.microsoft.com/office/drawing/2014/main" id="{4F09A1B9-1B95-B3CE-258E-2351B8A61B51}"/>
                </a:ext>
              </a:extLst>
            </p:cNvPr>
            <p:cNvSpPr/>
            <p:nvPr/>
          </p:nvSpPr>
          <p:spPr>
            <a:xfrm>
              <a:off x="4160701" y="546567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1154;g24510cd52a3_0_1624">
              <a:extLst>
                <a:ext uri="{FF2B5EF4-FFF2-40B4-BE49-F238E27FC236}">
                  <a16:creationId xmlns:a16="http://schemas.microsoft.com/office/drawing/2014/main" id="{7CD8CE57-A85E-F2F1-F637-BA0EBBA94F7C}"/>
                </a:ext>
              </a:extLst>
            </p:cNvPr>
            <p:cNvSpPr/>
            <p:nvPr/>
          </p:nvSpPr>
          <p:spPr>
            <a:xfrm>
              <a:off x="4163972" y="531327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8" name="Google Shape;978;g115d20e1238_0_187">
            <a:extLst>
              <a:ext uri="{FF2B5EF4-FFF2-40B4-BE49-F238E27FC236}">
                <a16:creationId xmlns:a16="http://schemas.microsoft.com/office/drawing/2014/main" id="{58AC1E56-119B-863F-A326-C5ECAD9F9822}"/>
              </a:ext>
            </a:extLst>
          </p:cNvPr>
          <p:cNvSpPr txBox="1"/>
          <p:nvPr/>
        </p:nvSpPr>
        <p:spPr>
          <a:xfrm>
            <a:off x="11050695" y="2939821"/>
            <a:ext cx="71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Low</a:t>
            </a:r>
            <a:endParaRPr sz="20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978;g115d20e1238_0_187">
            <a:extLst>
              <a:ext uri="{FF2B5EF4-FFF2-40B4-BE49-F238E27FC236}">
                <a16:creationId xmlns:a16="http://schemas.microsoft.com/office/drawing/2014/main" id="{3AB88E34-6FFF-B65E-5EC6-A6409A063416}"/>
              </a:ext>
            </a:extLst>
          </p:cNvPr>
          <p:cNvSpPr txBox="1"/>
          <p:nvPr/>
        </p:nvSpPr>
        <p:spPr>
          <a:xfrm>
            <a:off x="11050695" y="5164021"/>
            <a:ext cx="71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High</a:t>
            </a:r>
            <a:endParaRPr sz="20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304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D79D50-36BC-C219-2010-C4728E98D52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255D8-E694-6A48-89D7-A2B53464F0A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0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4510cd52a3_0_1679"/>
          <p:cNvSpPr txBox="1">
            <a:spLocks noGrp="1"/>
          </p:cNvSpPr>
          <p:nvPr>
            <p:ph type="title"/>
          </p:nvPr>
        </p:nvSpPr>
        <p:spPr>
          <a:xfrm>
            <a:off x="592275" y="2419400"/>
            <a:ext cx="81738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b="1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0"/>
                  </a:ext>
                </a:extLst>
              </a:rPr>
              <a:t>Question:</a:t>
            </a:r>
            <a:r>
              <a:rPr lang="en-US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1"/>
                  </a:ext>
                </a:extLst>
              </a:rPr>
              <a:t> </a:t>
            </a: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2"/>
                  </a:ext>
                </a:extLst>
              </a:rPr>
              <a:t>Construct: </a:t>
            </a:r>
            <a:r>
              <a:rPr lang="en-US" dirty="0">
                <a:latin typeface="Fira Sans Condensed" panose="020B0503050000020004" pitchFamily="34" charset="0"/>
              </a:rPr>
              <a:t>Students’</a:t>
            </a:r>
            <a:r>
              <a:rPr lang="en-US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3"/>
                  </a:ext>
                </a:extLst>
              </a:rPr>
              <a:t> </a:t>
            </a:r>
            <a:r>
              <a:rPr lang="en-US" dirty="0">
                <a:latin typeface="Fira Sans Condensed" panose="020B0503050000020004" pitchFamily="34" charset="0"/>
              </a:rPr>
              <a:t>s</a:t>
            </a:r>
            <a:r>
              <a:rPr lang="en-US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4"/>
                  </a:ext>
                </a:extLst>
              </a:rPr>
              <a:t>chool </a:t>
            </a:r>
            <a:r>
              <a:rPr lang="en-US" dirty="0">
                <a:latin typeface="Fira Sans Condensed" panose="020B0503050000020004" pitchFamily="34" charset="0"/>
              </a:rPr>
              <a:t>performance</a:t>
            </a: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>
                <a:latin typeface="Fira Sans Condensed" panose="020B0503050000020004" pitchFamily="34" charset="0"/>
              </a:rPr>
              <a:t>Indicator: School attendance rates    </a:t>
            </a: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Fira Sans Condensed" panose="020B0503050000020004" pitchFamily="34" charset="0"/>
              </a:rPr>
              <a:t>Where does that indicator land? 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1171" name="Google Shape;1171;g24510cd52a3_0_1679"/>
          <p:cNvSpPr txBox="1">
            <a:spLocks noGrp="1"/>
          </p:cNvSpPr>
          <p:nvPr>
            <p:ph type="sldNum" idx="12"/>
          </p:nvPr>
        </p:nvSpPr>
        <p:spPr>
          <a:xfrm>
            <a:off x="10067278" y="6446571"/>
            <a:ext cx="1515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pSp>
        <p:nvGrpSpPr>
          <p:cNvPr id="1172" name="Google Shape;1172;g24510cd52a3_0_1679"/>
          <p:cNvGrpSpPr/>
          <p:nvPr/>
        </p:nvGrpSpPr>
        <p:grpSpPr>
          <a:xfrm>
            <a:off x="9544882" y="4734436"/>
            <a:ext cx="1711947" cy="1711947"/>
            <a:chOff x="5111654" y="1755982"/>
            <a:chExt cx="1920300" cy="1920300"/>
          </a:xfrm>
        </p:grpSpPr>
        <p:sp>
          <p:nvSpPr>
            <p:cNvPr id="1173" name="Google Shape;1173;g24510cd52a3_0_1679"/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4" name="Google Shape;1174;g24510cd52a3_0_1679"/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5" name="Google Shape;1175;g24510cd52a3_0_1679"/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6" name="Google Shape;1176;g24510cd52a3_0_1679"/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77" name="Google Shape;1177;g24510cd52a3_0_1679"/>
          <p:cNvSpPr txBox="1"/>
          <p:nvPr/>
        </p:nvSpPr>
        <p:spPr>
          <a:xfrm>
            <a:off x="8236239" y="1841975"/>
            <a:ext cx="4021200" cy="10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Reliability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2200" b="0" i="0" u="none" strike="noStrike" cap="none" dirty="0">
              <a:solidFill>
                <a:schemeClr val="dk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(a.k.a. precision)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178" name="Google Shape;1178;g24510cd52a3_0_1679"/>
          <p:cNvSpPr txBox="1"/>
          <p:nvPr/>
        </p:nvSpPr>
        <p:spPr>
          <a:xfrm>
            <a:off x="8368977" y="3304898"/>
            <a:ext cx="1052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small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low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179" name="Google Shape;1179;g24510cd52a3_0_1679"/>
          <p:cNvSpPr txBox="1"/>
          <p:nvPr/>
        </p:nvSpPr>
        <p:spPr>
          <a:xfrm>
            <a:off x="8365425" y="5216787"/>
            <a:ext cx="1052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small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high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grpSp>
        <p:nvGrpSpPr>
          <p:cNvPr id="1180" name="Google Shape;1180;g24510cd52a3_0_1679"/>
          <p:cNvGrpSpPr/>
          <p:nvPr/>
        </p:nvGrpSpPr>
        <p:grpSpPr>
          <a:xfrm>
            <a:off x="9502222" y="2790509"/>
            <a:ext cx="1711947" cy="1711947"/>
            <a:chOff x="5111654" y="1755982"/>
            <a:chExt cx="1920300" cy="1920300"/>
          </a:xfrm>
        </p:grpSpPr>
        <p:sp>
          <p:nvSpPr>
            <p:cNvPr id="1181" name="Google Shape;1181;g24510cd52a3_0_1679"/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2" name="Google Shape;1182;g24510cd52a3_0_1679"/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3" name="Google Shape;1183;g24510cd52a3_0_1679"/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4" name="Google Shape;1184;g24510cd52a3_0_1679"/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85" name="Google Shape;1185;g24510cd52a3_0_1679"/>
          <p:cNvGrpSpPr/>
          <p:nvPr/>
        </p:nvGrpSpPr>
        <p:grpSpPr>
          <a:xfrm>
            <a:off x="9779842" y="3055966"/>
            <a:ext cx="1154849" cy="1086917"/>
            <a:chOff x="3607614" y="2595291"/>
            <a:chExt cx="1295400" cy="1219200"/>
          </a:xfrm>
        </p:grpSpPr>
        <p:sp>
          <p:nvSpPr>
            <p:cNvPr id="1186" name="Google Shape;1186;g24510cd52a3_0_1679"/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7" name="Google Shape;1187;g24510cd52a3_0_1679"/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8" name="Google Shape;1188;g24510cd52a3_0_1679"/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9" name="Google Shape;1189;g24510cd52a3_0_1679"/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0" name="Google Shape;1190;g24510cd52a3_0_1679"/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1" name="Google Shape;1191;g24510cd52a3_0_1679"/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2" name="Google Shape;1192;g24510cd52a3_0_1679"/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3" name="Google Shape;1193;g24510cd52a3_0_1679"/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4" name="Google Shape;1194;g24510cd52a3_0_1679"/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95" name="Google Shape;1195;g24510cd52a3_0_1679"/>
          <p:cNvGrpSpPr/>
          <p:nvPr/>
        </p:nvGrpSpPr>
        <p:grpSpPr>
          <a:xfrm>
            <a:off x="10208309" y="5472460"/>
            <a:ext cx="335843" cy="371524"/>
            <a:chOff x="4042592" y="5201331"/>
            <a:chExt cx="376717" cy="416740"/>
          </a:xfrm>
        </p:grpSpPr>
        <p:sp>
          <p:nvSpPr>
            <p:cNvPr id="1196" name="Google Shape;1196;g24510cd52a3_0_1679"/>
            <p:cNvSpPr/>
            <p:nvPr/>
          </p:nvSpPr>
          <p:spPr>
            <a:xfrm>
              <a:off x="4203589" y="520133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7" name="Google Shape;1197;g24510cd52a3_0_1679"/>
            <p:cNvSpPr/>
            <p:nvPr/>
          </p:nvSpPr>
          <p:spPr>
            <a:xfrm>
              <a:off x="4055067" y="5376895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8" name="Google Shape;1198;g24510cd52a3_0_1679"/>
            <p:cNvSpPr/>
            <p:nvPr/>
          </p:nvSpPr>
          <p:spPr>
            <a:xfrm>
              <a:off x="4266909" y="5378513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9" name="Google Shape;1199;g24510cd52a3_0_1679"/>
            <p:cNvSpPr/>
            <p:nvPr/>
          </p:nvSpPr>
          <p:spPr>
            <a:xfrm>
              <a:off x="4042592" y="5238908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0" name="Google Shape;1200;g24510cd52a3_0_1679"/>
            <p:cNvSpPr/>
            <p:nvPr/>
          </p:nvSpPr>
          <p:spPr>
            <a:xfrm>
              <a:off x="4160701" y="546567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1" name="Google Shape;1201;g24510cd52a3_0_1679"/>
            <p:cNvSpPr/>
            <p:nvPr/>
          </p:nvSpPr>
          <p:spPr>
            <a:xfrm>
              <a:off x="4163972" y="5313271"/>
              <a:ext cx="152400" cy="1524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02" name="Google Shape;1202;g24510cd52a3_0_1679"/>
          <p:cNvSpPr txBox="1"/>
          <p:nvPr/>
        </p:nvSpPr>
        <p:spPr>
          <a:xfrm>
            <a:off x="10934909" y="2783594"/>
            <a:ext cx="59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</a:t>
            </a:r>
            <a:endParaRPr sz="16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3" name="Google Shape;1203;g24510cd52a3_0_1679"/>
          <p:cNvSpPr txBox="1"/>
          <p:nvPr/>
        </p:nvSpPr>
        <p:spPr>
          <a:xfrm>
            <a:off x="11076115" y="4734461"/>
            <a:ext cx="59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6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Google Shape;1209;g115d20e1238_0_404"/>
          <p:cNvGrpSpPr/>
          <p:nvPr/>
        </p:nvGrpSpPr>
        <p:grpSpPr>
          <a:xfrm>
            <a:off x="6788877" y="3730861"/>
            <a:ext cx="1920300" cy="1920300"/>
            <a:chOff x="5111654" y="1755982"/>
            <a:chExt cx="1920300" cy="1920300"/>
          </a:xfrm>
        </p:grpSpPr>
        <p:sp>
          <p:nvSpPr>
            <p:cNvPr id="1210" name="Google Shape;1210;g115d20e1238_0_404"/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1" name="Google Shape;1211;g115d20e1238_0_404"/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2" name="Google Shape;1212;g115d20e1238_0_404"/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3" name="Google Shape;1213;g115d20e1238_0_404"/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14" name="Google Shape;1214;g115d20e1238_0_404"/>
          <p:cNvGrpSpPr/>
          <p:nvPr/>
        </p:nvGrpSpPr>
        <p:grpSpPr>
          <a:xfrm>
            <a:off x="4643012" y="3745069"/>
            <a:ext cx="1920300" cy="1920300"/>
            <a:chOff x="5111654" y="1755982"/>
            <a:chExt cx="1920300" cy="1920300"/>
          </a:xfrm>
        </p:grpSpPr>
        <p:sp>
          <p:nvSpPr>
            <p:cNvPr id="1215" name="Google Shape;1215;g115d20e1238_0_404"/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6" name="Google Shape;1216;g115d20e1238_0_404"/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7" name="Google Shape;1217;g115d20e1238_0_404"/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8" name="Google Shape;1218;g115d20e1238_0_404"/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19" name="Google Shape;1219;g115d20e1238_0_404"/>
          <p:cNvGrpSpPr/>
          <p:nvPr/>
        </p:nvGrpSpPr>
        <p:grpSpPr>
          <a:xfrm>
            <a:off x="4655207" y="1535608"/>
            <a:ext cx="1920300" cy="1920300"/>
            <a:chOff x="5111654" y="1755982"/>
            <a:chExt cx="1920300" cy="1920300"/>
          </a:xfrm>
        </p:grpSpPr>
        <p:sp>
          <p:nvSpPr>
            <p:cNvPr id="1220" name="Google Shape;1220;g115d20e1238_0_404"/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1" name="Google Shape;1221;g115d20e1238_0_404"/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2" name="Google Shape;1222;g115d20e1238_0_404"/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3" name="Google Shape;1223;g115d20e1238_0_404"/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24" name="Google Shape;1224;g115d20e1238_0_404"/>
          <p:cNvGrpSpPr/>
          <p:nvPr/>
        </p:nvGrpSpPr>
        <p:grpSpPr>
          <a:xfrm>
            <a:off x="6809424" y="1529858"/>
            <a:ext cx="1920300" cy="1920300"/>
            <a:chOff x="5111654" y="1755982"/>
            <a:chExt cx="1920300" cy="1920300"/>
          </a:xfrm>
        </p:grpSpPr>
        <p:sp>
          <p:nvSpPr>
            <p:cNvPr id="1225" name="Google Shape;1225;g115d20e1238_0_404"/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6" name="Google Shape;1226;g115d20e1238_0_404"/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7" name="Google Shape;1227;g115d20e1238_0_404"/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8" name="Google Shape;1228;g115d20e1238_0_404"/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31" name="Google Shape;1231;g115d20e1238_0_404"/>
          <p:cNvSpPr/>
          <p:nvPr/>
        </p:nvSpPr>
        <p:spPr>
          <a:xfrm>
            <a:off x="7568301" y="1853137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2" name="Google Shape;1232;g115d20e1238_0_404"/>
          <p:cNvSpPr/>
          <p:nvPr/>
        </p:nvSpPr>
        <p:spPr>
          <a:xfrm>
            <a:off x="7367593" y="2919937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3" name="Google Shape;1233;g115d20e1238_0_404"/>
          <p:cNvSpPr/>
          <p:nvPr/>
        </p:nvSpPr>
        <p:spPr>
          <a:xfrm>
            <a:off x="7995064" y="2843737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4" name="Google Shape;1234;g115d20e1238_0_404"/>
          <p:cNvSpPr/>
          <p:nvPr/>
        </p:nvSpPr>
        <p:spPr>
          <a:xfrm>
            <a:off x="7396803" y="2300812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5" name="Google Shape;1235;g115d20e1238_0_404"/>
          <p:cNvSpPr/>
          <p:nvPr/>
        </p:nvSpPr>
        <p:spPr>
          <a:xfrm>
            <a:off x="7880764" y="2157937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6" name="Google Shape;1236;g115d20e1238_0_404"/>
          <p:cNvSpPr/>
          <p:nvPr/>
        </p:nvSpPr>
        <p:spPr>
          <a:xfrm>
            <a:off x="7719479" y="2691337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7" name="Google Shape;1237;g115d20e1238_0_404"/>
          <p:cNvSpPr/>
          <p:nvPr/>
        </p:nvSpPr>
        <p:spPr>
          <a:xfrm>
            <a:off x="7092003" y="2386537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8" name="Google Shape;1238;g115d20e1238_0_404"/>
          <p:cNvSpPr/>
          <p:nvPr/>
        </p:nvSpPr>
        <p:spPr>
          <a:xfrm>
            <a:off x="8235003" y="2388967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9" name="Google Shape;1239;g115d20e1238_0_404"/>
          <p:cNvSpPr/>
          <p:nvPr/>
        </p:nvSpPr>
        <p:spPr>
          <a:xfrm>
            <a:off x="4651207" y="185280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0" name="Google Shape;1240;g115d20e1238_0_404"/>
          <p:cNvSpPr/>
          <p:nvPr/>
        </p:nvSpPr>
        <p:spPr>
          <a:xfrm>
            <a:off x="4450499" y="291960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1" name="Google Shape;1241;g115d20e1238_0_404"/>
          <p:cNvSpPr/>
          <p:nvPr/>
        </p:nvSpPr>
        <p:spPr>
          <a:xfrm>
            <a:off x="5077970" y="284340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2" name="Google Shape;1242;g115d20e1238_0_404"/>
          <p:cNvSpPr/>
          <p:nvPr/>
        </p:nvSpPr>
        <p:spPr>
          <a:xfrm>
            <a:off x="4479709" y="2300478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3" name="Google Shape;1243;g115d20e1238_0_404"/>
          <p:cNvSpPr/>
          <p:nvPr/>
        </p:nvSpPr>
        <p:spPr>
          <a:xfrm>
            <a:off x="4963670" y="215760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4" name="Google Shape;1244;g115d20e1238_0_404"/>
          <p:cNvSpPr/>
          <p:nvPr/>
        </p:nvSpPr>
        <p:spPr>
          <a:xfrm>
            <a:off x="4802385" y="269100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5" name="Google Shape;1245;g115d20e1238_0_404"/>
          <p:cNvSpPr/>
          <p:nvPr/>
        </p:nvSpPr>
        <p:spPr>
          <a:xfrm>
            <a:off x="4174909" y="238620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6" name="Google Shape;1246;g115d20e1238_0_404"/>
          <p:cNvSpPr/>
          <p:nvPr/>
        </p:nvSpPr>
        <p:spPr>
          <a:xfrm>
            <a:off x="5317909" y="238863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7" name="Google Shape;1247;g115d20e1238_0_404"/>
          <p:cNvSpPr/>
          <p:nvPr/>
        </p:nvSpPr>
        <p:spPr>
          <a:xfrm>
            <a:off x="7703122" y="4543324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8" name="Google Shape;1248;g115d20e1238_0_404"/>
          <p:cNvSpPr/>
          <p:nvPr/>
        </p:nvSpPr>
        <p:spPr>
          <a:xfrm>
            <a:off x="7539512" y="4652350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9" name="Google Shape;1249;g115d20e1238_0_404"/>
          <p:cNvSpPr/>
          <p:nvPr/>
        </p:nvSpPr>
        <p:spPr>
          <a:xfrm>
            <a:off x="7698704" y="4710436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0" name="Google Shape;1250;g115d20e1238_0_404"/>
          <p:cNvSpPr/>
          <p:nvPr/>
        </p:nvSpPr>
        <p:spPr>
          <a:xfrm>
            <a:off x="7599173" y="4579215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1" name="Google Shape;1251;g115d20e1238_0_404"/>
          <p:cNvSpPr/>
          <p:nvPr/>
        </p:nvSpPr>
        <p:spPr>
          <a:xfrm>
            <a:off x="7578520" y="4758856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2" name="Google Shape;1252;g115d20e1238_0_404"/>
          <p:cNvSpPr/>
          <p:nvPr/>
        </p:nvSpPr>
        <p:spPr>
          <a:xfrm>
            <a:off x="7753341" y="4630231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3" name="Google Shape;1253;g115d20e1238_0_404"/>
          <p:cNvSpPr/>
          <p:nvPr/>
        </p:nvSpPr>
        <p:spPr>
          <a:xfrm>
            <a:off x="4780802" y="4801698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4" name="Google Shape;1254;g115d20e1238_0_404"/>
          <p:cNvSpPr/>
          <p:nvPr/>
        </p:nvSpPr>
        <p:spPr>
          <a:xfrm>
            <a:off x="4836524" y="4710607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5" name="Google Shape;1255;g115d20e1238_0_404"/>
          <p:cNvSpPr/>
          <p:nvPr/>
        </p:nvSpPr>
        <p:spPr>
          <a:xfrm>
            <a:off x="4921308" y="464533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6" name="Google Shape;1256;g115d20e1238_0_404"/>
          <p:cNvSpPr/>
          <p:nvPr/>
        </p:nvSpPr>
        <p:spPr>
          <a:xfrm>
            <a:off x="4790839" y="4597141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7" name="Google Shape;1257;g115d20e1238_0_404"/>
          <p:cNvSpPr/>
          <p:nvPr/>
        </p:nvSpPr>
        <p:spPr>
          <a:xfrm>
            <a:off x="4942516" y="4735310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8" name="Google Shape;1258;g115d20e1238_0_404"/>
          <p:cNvSpPr/>
          <p:nvPr/>
        </p:nvSpPr>
        <p:spPr>
          <a:xfrm>
            <a:off x="4895866" y="482407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9" name="Google Shape;1259;g115d20e1238_0_404"/>
          <p:cNvSpPr/>
          <p:nvPr/>
        </p:nvSpPr>
        <p:spPr>
          <a:xfrm>
            <a:off x="4740545" y="2446643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0" name="Google Shape;1260;g115d20e1238_0_404"/>
          <p:cNvSpPr txBox="1"/>
          <p:nvPr/>
        </p:nvSpPr>
        <p:spPr>
          <a:xfrm rot="-5400000">
            <a:off x="2761805" y="3289497"/>
            <a:ext cx="1486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Reliability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261" name="Google Shape;1261;g115d20e1238_0_404"/>
          <p:cNvSpPr txBox="1"/>
          <p:nvPr/>
        </p:nvSpPr>
        <p:spPr>
          <a:xfrm>
            <a:off x="6096000" y="751061"/>
            <a:ext cx="1204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Validity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262" name="Google Shape;1262;g115d20e1238_0_404"/>
          <p:cNvSpPr txBox="1"/>
          <p:nvPr/>
        </p:nvSpPr>
        <p:spPr>
          <a:xfrm>
            <a:off x="7320163" y="1044266"/>
            <a:ext cx="793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6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High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263" name="Google Shape;1263;g115d20e1238_0_404"/>
          <p:cNvSpPr txBox="1"/>
          <p:nvPr/>
        </p:nvSpPr>
        <p:spPr>
          <a:xfrm>
            <a:off x="5251606" y="1109744"/>
            <a:ext cx="732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6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Low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264" name="Google Shape;1264;g115d20e1238_0_404"/>
          <p:cNvSpPr txBox="1"/>
          <p:nvPr/>
        </p:nvSpPr>
        <p:spPr>
          <a:xfrm rot="-5400000">
            <a:off x="3475672" y="4486443"/>
            <a:ext cx="793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6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High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265" name="Google Shape;1265;g115d20e1238_0_404"/>
          <p:cNvSpPr txBox="1"/>
          <p:nvPr/>
        </p:nvSpPr>
        <p:spPr>
          <a:xfrm rot="-5400000">
            <a:off x="3517483" y="2252108"/>
            <a:ext cx="732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accent6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Low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266" name="Google Shape;1266;g115d20e1238_0_404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4510cd52a3_0_187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Fira Sans Condensed" panose="020B0503050000020004" pitchFamily="34" charset="0"/>
              </a:rPr>
              <a:t>Theory</a:t>
            </a:r>
            <a:r>
              <a:rPr lang="en-US" dirty="0">
                <a:latin typeface="Fira Sans Condensed" panose="020B0503050000020004" pitchFamily="34" charset="0"/>
              </a:rPr>
              <a:t>: Think about how the indicator maps to the construct</a:t>
            </a: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Fira Sans Condensed" panose="020B0503050000020004" pitchFamily="34" charset="0"/>
              </a:rPr>
              <a:t>Practice</a:t>
            </a:r>
            <a:r>
              <a:rPr lang="en-US" dirty="0">
                <a:latin typeface="Fira Sans Condensed" panose="020B0503050000020004" pitchFamily="34" charset="0"/>
              </a:rPr>
              <a:t>: Make sure data is collected in a way that is not systematically biased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1273" name="Google Shape;1273;g24510cd52a3_0_18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Fira Sans Condensed" panose="020B0503050000020004" pitchFamily="34" charset="0"/>
              </a:rPr>
              <a:t>27</a:t>
            </a:fld>
            <a:endParaRPr>
              <a:latin typeface="Fira Sans Condensed" panose="020B0503050000020004" pitchFamily="34" charset="0"/>
            </a:endParaRPr>
          </a:p>
        </p:txBody>
      </p:sp>
      <p:graphicFrame>
        <p:nvGraphicFramePr>
          <p:cNvPr id="1309" name="Google Shape;1309;g24510cd52a3_0_1874"/>
          <p:cNvGraphicFramePr/>
          <p:nvPr>
            <p:extLst>
              <p:ext uri="{D42A27DB-BD31-4B8C-83A1-F6EECF244321}">
                <p14:modId xmlns:p14="http://schemas.microsoft.com/office/powerpoint/2010/main" val="156757504"/>
              </p:ext>
            </p:extLst>
          </p:nvPr>
        </p:nvGraphicFramePr>
        <p:xfrm>
          <a:off x="771425" y="3667075"/>
          <a:ext cx="5143500" cy="2712655"/>
        </p:xfrm>
        <a:graphic>
          <a:graphicData uri="http://schemas.openxmlformats.org/drawingml/2006/table">
            <a:tbl>
              <a:tblPr>
                <a:noFill/>
                <a:tableStyleId>{661E75FE-FB52-4837-81D2-9B6E1FB0801F}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6"/>
                            </a:ext>
                          </a:extLst>
                        </a:rPr>
                        <a:t>Possible sources of bias</a:t>
                      </a:r>
                      <a:endParaRPr sz="1400" u="none" strike="noStrike" cap="none" dirty="0">
                        <a:latin typeface="Fira Sans Condensed" panose="020B05030500000200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4525">
                <a:tc>
                  <a:txBody>
                    <a:bodyPr/>
                    <a:lstStyle/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7"/>
                            </a:ext>
                          </a:extLst>
                        </a:rPr>
                        <a:t>Theory/mapping</a:t>
                      </a:r>
                      <a:endParaRPr sz="2200" u="none" strike="noStrike" cap="none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8"/>
                          </a:ext>
                        </a:extLst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09"/>
                            </a:ext>
                          </a:extLst>
                        </a:rPr>
                        <a:t>Experimenter demand effects </a:t>
                      </a:r>
                      <a:endParaRPr sz="2200" u="none" strike="noStrike" cap="none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0"/>
                          </a:ext>
                        </a:extLst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1"/>
                            </a:ext>
                          </a:extLst>
                        </a:rPr>
                        <a:t>Social desirability bias</a:t>
                      </a:r>
                      <a:endParaRPr sz="2200" u="none" strike="noStrike" cap="none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2"/>
                          </a:ext>
                        </a:extLst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3"/>
                            </a:ext>
                          </a:extLst>
                        </a:rPr>
                        <a:t>Recall bias</a:t>
                      </a:r>
                      <a:endParaRPr sz="2200" u="none" strike="noStrike" cap="none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  <a:extLst>
                          <a:ext uri="http://customooxmlschemas.google.com/">
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4"/>
                          </a:ext>
                        </a:extLst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15"/>
                            </a:ext>
                          </a:extLst>
                        </a:rPr>
                        <a:t>Translation/interpretation</a:t>
                      </a:r>
                      <a:endParaRPr sz="1400" u="none" strike="noStrike" cap="none" dirty="0">
                        <a:latin typeface="Fira Sans Condensed" panose="020B05030500000200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10" name="Google Shape;1310;g24510cd52a3_0_1874"/>
          <p:cNvGraphicFramePr/>
          <p:nvPr>
            <p:extLst>
              <p:ext uri="{D42A27DB-BD31-4B8C-83A1-F6EECF244321}">
                <p14:modId xmlns:p14="http://schemas.microsoft.com/office/powerpoint/2010/main" val="1369715644"/>
              </p:ext>
            </p:extLst>
          </p:nvPr>
        </p:nvGraphicFramePr>
        <p:xfrm>
          <a:off x="6149700" y="3667075"/>
          <a:ext cx="5143500" cy="2042100"/>
        </p:xfrm>
        <a:graphic>
          <a:graphicData uri="http://schemas.openxmlformats.org/drawingml/2006/table">
            <a:tbl>
              <a:tblPr>
                <a:noFill/>
                <a:tableStyleId>{661E75FE-FB52-4837-81D2-9B6E1FB0801F}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Possible ways to minimize bias</a:t>
                      </a:r>
                      <a:endParaRPr sz="1400" b="1" u="none" strike="noStrike" cap="none" dirty="0">
                        <a:latin typeface="Fira Sans Condensed" panose="020B05030500000200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Use admin. data where possible</a:t>
                      </a:r>
                      <a:endParaRPr sz="2200" u="none" strike="noStrike" cap="none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Use </a:t>
                      </a:r>
                      <a:r>
                        <a:rPr lang="en-US" sz="2200" u="sng" strike="noStrike" cap="none" dirty="0">
                          <a:solidFill>
                            <a:schemeClr val="hlink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hlinkClick r:id="rId3"/>
                        </a:rPr>
                        <a:t>methods</a:t>
                      </a: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 for sensitive topics</a:t>
                      </a:r>
                      <a:endParaRPr sz="2200" u="none" strike="noStrike" cap="none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Back translation and </a:t>
                      </a:r>
                      <a:r>
                        <a:rPr lang="en-US" sz="2200" u="sng" strike="noStrike" cap="none" dirty="0">
                          <a:solidFill>
                            <a:schemeClr val="hlink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hlinkClick r:id="rId4"/>
                        </a:rPr>
                        <a:t>piloting</a:t>
                      </a:r>
                      <a:endParaRPr sz="2200" u="none" strike="noStrike" cap="none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Use multiple data sources</a:t>
                      </a:r>
                      <a:endParaRPr sz="2200" u="none" strike="noStrike" cap="none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C6F86CF-B862-D2E8-89B0-EFFD4738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Maximizing validity</a:t>
            </a:r>
          </a:p>
        </p:txBody>
      </p:sp>
      <p:sp>
        <p:nvSpPr>
          <p:cNvPr id="9" name="Google Shape;944;g115d20e1238_0_187">
            <a:extLst>
              <a:ext uri="{FF2B5EF4-FFF2-40B4-BE49-F238E27FC236}">
                <a16:creationId xmlns:a16="http://schemas.microsoft.com/office/drawing/2014/main" id="{6B7CD7D4-59DD-D7E9-B9A8-665D6B504E51}"/>
              </a:ext>
            </a:extLst>
          </p:cNvPr>
          <p:cNvSpPr/>
          <p:nvPr/>
        </p:nvSpPr>
        <p:spPr>
          <a:xfrm>
            <a:off x="3807537" y="2596626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0" name="Google Shape;945;g115d20e1238_0_187">
            <a:extLst>
              <a:ext uri="{FF2B5EF4-FFF2-40B4-BE49-F238E27FC236}">
                <a16:creationId xmlns:a16="http://schemas.microsoft.com/office/drawing/2014/main" id="{F89BD206-FAA6-A079-590F-761B9C073F83}"/>
              </a:ext>
            </a:extLst>
          </p:cNvPr>
          <p:cNvSpPr/>
          <p:nvPr/>
        </p:nvSpPr>
        <p:spPr>
          <a:xfrm>
            <a:off x="3807537" y="2596626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grpSp>
        <p:nvGrpSpPr>
          <p:cNvPr id="11" name="Google Shape;952;g115d20e1238_0_187">
            <a:extLst>
              <a:ext uri="{FF2B5EF4-FFF2-40B4-BE49-F238E27FC236}">
                <a16:creationId xmlns:a16="http://schemas.microsoft.com/office/drawing/2014/main" id="{770E5DA3-1AE9-ABBF-96E5-139DEBDCE989}"/>
              </a:ext>
            </a:extLst>
          </p:cNvPr>
          <p:cNvGrpSpPr/>
          <p:nvPr/>
        </p:nvGrpSpPr>
        <p:grpSpPr>
          <a:xfrm>
            <a:off x="2561985" y="1639491"/>
            <a:ext cx="1440225" cy="1454627"/>
            <a:chOff x="5111654" y="1755982"/>
            <a:chExt cx="1920300" cy="1920300"/>
          </a:xfrm>
        </p:grpSpPr>
        <p:sp>
          <p:nvSpPr>
            <p:cNvPr id="12" name="Google Shape;953;g115d20e1238_0_187">
              <a:extLst>
                <a:ext uri="{FF2B5EF4-FFF2-40B4-BE49-F238E27FC236}">
                  <a16:creationId xmlns:a16="http://schemas.microsoft.com/office/drawing/2014/main" id="{0B809A01-D834-0553-A235-1AF7E17AB63E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Google Shape;954;g115d20e1238_0_187">
              <a:extLst>
                <a:ext uri="{FF2B5EF4-FFF2-40B4-BE49-F238E27FC236}">
                  <a16:creationId xmlns:a16="http://schemas.microsoft.com/office/drawing/2014/main" id="{72452F3E-6231-EE3D-5F1D-7D768BB1E2D1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Google Shape;955;g115d20e1238_0_187">
              <a:extLst>
                <a:ext uri="{FF2B5EF4-FFF2-40B4-BE49-F238E27FC236}">
                  <a16:creationId xmlns:a16="http://schemas.microsoft.com/office/drawing/2014/main" id="{48072B50-803B-7942-0AF1-CC06691B15FC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956;g115d20e1238_0_187">
              <a:extLst>
                <a:ext uri="{FF2B5EF4-FFF2-40B4-BE49-F238E27FC236}">
                  <a16:creationId xmlns:a16="http://schemas.microsoft.com/office/drawing/2014/main" id="{0C6977E9-B52C-FA6F-4CBF-261131274A48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6" name="Google Shape;967;g115d20e1238_0_187">
            <a:extLst>
              <a:ext uri="{FF2B5EF4-FFF2-40B4-BE49-F238E27FC236}">
                <a16:creationId xmlns:a16="http://schemas.microsoft.com/office/drawing/2014/main" id="{1739052E-6466-9C66-87E5-D39BA8ACECDA}"/>
              </a:ext>
            </a:extLst>
          </p:cNvPr>
          <p:cNvGrpSpPr/>
          <p:nvPr/>
        </p:nvGrpSpPr>
        <p:grpSpPr>
          <a:xfrm>
            <a:off x="2231561" y="1852103"/>
            <a:ext cx="971550" cy="923544"/>
            <a:chOff x="3607614" y="2595291"/>
            <a:chExt cx="1295400" cy="1219200"/>
          </a:xfrm>
        </p:grpSpPr>
        <p:sp>
          <p:nvSpPr>
            <p:cNvPr id="17" name="Google Shape;968;g115d20e1238_0_187">
              <a:extLst>
                <a:ext uri="{FF2B5EF4-FFF2-40B4-BE49-F238E27FC236}">
                  <a16:creationId xmlns:a16="http://schemas.microsoft.com/office/drawing/2014/main" id="{0858BF01-671F-F4F1-1DB4-FB2EA13DB95C}"/>
                </a:ext>
              </a:extLst>
            </p:cNvPr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969;g115d20e1238_0_187">
              <a:extLst>
                <a:ext uri="{FF2B5EF4-FFF2-40B4-BE49-F238E27FC236}">
                  <a16:creationId xmlns:a16="http://schemas.microsoft.com/office/drawing/2014/main" id="{9C564C0B-5DC8-09E8-64A5-797F1CE19BE7}"/>
                </a:ext>
              </a:extLst>
            </p:cNvPr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970;g115d20e1238_0_187">
              <a:extLst>
                <a:ext uri="{FF2B5EF4-FFF2-40B4-BE49-F238E27FC236}">
                  <a16:creationId xmlns:a16="http://schemas.microsoft.com/office/drawing/2014/main" id="{CE9C9164-19CB-5618-C9B2-1051F87F9A62}"/>
                </a:ext>
              </a:extLst>
            </p:cNvPr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" name="Google Shape;971;g115d20e1238_0_187">
              <a:extLst>
                <a:ext uri="{FF2B5EF4-FFF2-40B4-BE49-F238E27FC236}">
                  <a16:creationId xmlns:a16="http://schemas.microsoft.com/office/drawing/2014/main" id="{A7F58369-1E02-251C-3E58-8D375830E4DA}"/>
                </a:ext>
              </a:extLst>
            </p:cNvPr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972;g115d20e1238_0_187">
              <a:extLst>
                <a:ext uri="{FF2B5EF4-FFF2-40B4-BE49-F238E27FC236}">
                  <a16:creationId xmlns:a16="http://schemas.microsoft.com/office/drawing/2014/main" id="{F140D3AF-F9A9-91F7-80DC-2F038C68CFAF}"/>
                </a:ext>
              </a:extLst>
            </p:cNvPr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973;g115d20e1238_0_187">
              <a:extLst>
                <a:ext uri="{FF2B5EF4-FFF2-40B4-BE49-F238E27FC236}">
                  <a16:creationId xmlns:a16="http://schemas.microsoft.com/office/drawing/2014/main" id="{75695E4F-C62B-2983-9982-5D8A726CF925}"/>
                </a:ext>
              </a:extLst>
            </p:cNvPr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974;g115d20e1238_0_187">
              <a:extLst>
                <a:ext uri="{FF2B5EF4-FFF2-40B4-BE49-F238E27FC236}">
                  <a16:creationId xmlns:a16="http://schemas.microsoft.com/office/drawing/2014/main" id="{E3A94567-9480-0499-74BC-B71D60E6F371}"/>
                </a:ext>
              </a:extLst>
            </p:cNvPr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975;g115d20e1238_0_187">
              <a:extLst>
                <a:ext uri="{FF2B5EF4-FFF2-40B4-BE49-F238E27FC236}">
                  <a16:creationId xmlns:a16="http://schemas.microsoft.com/office/drawing/2014/main" id="{48D165CE-6FDF-2488-F352-F3D1B2E8365E}"/>
                </a:ext>
              </a:extLst>
            </p:cNvPr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976;g115d20e1238_0_187">
              <a:extLst>
                <a:ext uri="{FF2B5EF4-FFF2-40B4-BE49-F238E27FC236}">
                  <a16:creationId xmlns:a16="http://schemas.microsoft.com/office/drawing/2014/main" id="{CEFE9DBD-381A-2510-5AB0-7E7917758B53}"/>
                </a:ext>
              </a:extLst>
            </p:cNvPr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6" name="Google Shape;947;g115d20e1238_0_187">
            <a:extLst>
              <a:ext uri="{FF2B5EF4-FFF2-40B4-BE49-F238E27FC236}">
                <a16:creationId xmlns:a16="http://schemas.microsoft.com/office/drawing/2014/main" id="{FA352C7E-8405-389C-8C4B-75E95AABA769}"/>
              </a:ext>
            </a:extLst>
          </p:cNvPr>
          <p:cNvGrpSpPr/>
          <p:nvPr/>
        </p:nvGrpSpPr>
        <p:grpSpPr>
          <a:xfrm>
            <a:off x="8189790" y="1759725"/>
            <a:ext cx="1440225" cy="1454627"/>
            <a:chOff x="5111654" y="1755982"/>
            <a:chExt cx="1920300" cy="1920300"/>
          </a:xfrm>
        </p:grpSpPr>
        <p:sp>
          <p:nvSpPr>
            <p:cNvPr id="27" name="Google Shape;948;g115d20e1238_0_187">
              <a:extLst>
                <a:ext uri="{FF2B5EF4-FFF2-40B4-BE49-F238E27FC236}">
                  <a16:creationId xmlns:a16="http://schemas.microsoft.com/office/drawing/2014/main" id="{30482463-61D1-EF94-8792-FE4D70890156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949;g115d20e1238_0_187">
              <a:extLst>
                <a:ext uri="{FF2B5EF4-FFF2-40B4-BE49-F238E27FC236}">
                  <a16:creationId xmlns:a16="http://schemas.microsoft.com/office/drawing/2014/main" id="{F98CF3D4-911F-A992-21D2-293DDF0AFF70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950;g115d20e1238_0_187">
              <a:extLst>
                <a:ext uri="{FF2B5EF4-FFF2-40B4-BE49-F238E27FC236}">
                  <a16:creationId xmlns:a16="http://schemas.microsoft.com/office/drawing/2014/main" id="{1ACBF153-F9B2-C35D-6C4B-FB6515186CC5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951;g115d20e1238_0_187">
              <a:extLst>
                <a:ext uri="{FF2B5EF4-FFF2-40B4-BE49-F238E27FC236}">
                  <a16:creationId xmlns:a16="http://schemas.microsoft.com/office/drawing/2014/main" id="{9FF683F1-048E-1F62-9796-6979253F0115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1" name="Google Shape;957;g115d20e1238_0_187">
            <a:extLst>
              <a:ext uri="{FF2B5EF4-FFF2-40B4-BE49-F238E27FC236}">
                <a16:creationId xmlns:a16="http://schemas.microsoft.com/office/drawing/2014/main" id="{B8F665D0-443C-EBDD-AE45-71FC69245D79}"/>
              </a:ext>
            </a:extLst>
          </p:cNvPr>
          <p:cNvGrpSpPr/>
          <p:nvPr/>
        </p:nvGrpSpPr>
        <p:grpSpPr>
          <a:xfrm>
            <a:off x="8423279" y="1985323"/>
            <a:ext cx="971550" cy="923544"/>
            <a:chOff x="3607614" y="2595291"/>
            <a:chExt cx="1295400" cy="1219200"/>
          </a:xfrm>
        </p:grpSpPr>
        <p:sp>
          <p:nvSpPr>
            <p:cNvPr id="32" name="Google Shape;958;g115d20e1238_0_187">
              <a:extLst>
                <a:ext uri="{FF2B5EF4-FFF2-40B4-BE49-F238E27FC236}">
                  <a16:creationId xmlns:a16="http://schemas.microsoft.com/office/drawing/2014/main" id="{BEFD5433-161A-0EA4-80A2-312F4B08929F}"/>
                </a:ext>
              </a:extLst>
            </p:cNvPr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959;g115d20e1238_0_187">
              <a:extLst>
                <a:ext uri="{FF2B5EF4-FFF2-40B4-BE49-F238E27FC236}">
                  <a16:creationId xmlns:a16="http://schemas.microsoft.com/office/drawing/2014/main" id="{5A41E283-309F-127A-0B0B-85600D5A759A}"/>
                </a:ext>
              </a:extLst>
            </p:cNvPr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960;g115d20e1238_0_187">
              <a:extLst>
                <a:ext uri="{FF2B5EF4-FFF2-40B4-BE49-F238E27FC236}">
                  <a16:creationId xmlns:a16="http://schemas.microsoft.com/office/drawing/2014/main" id="{F7CD2045-E737-D703-8D8A-D236B61CBC0D}"/>
                </a:ext>
              </a:extLst>
            </p:cNvPr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961;g115d20e1238_0_187">
              <a:extLst>
                <a:ext uri="{FF2B5EF4-FFF2-40B4-BE49-F238E27FC236}">
                  <a16:creationId xmlns:a16="http://schemas.microsoft.com/office/drawing/2014/main" id="{CEA1F84A-D527-471D-1D51-E5EFBA05B9DD}"/>
                </a:ext>
              </a:extLst>
            </p:cNvPr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962;g115d20e1238_0_187">
              <a:extLst>
                <a:ext uri="{FF2B5EF4-FFF2-40B4-BE49-F238E27FC236}">
                  <a16:creationId xmlns:a16="http://schemas.microsoft.com/office/drawing/2014/main" id="{B1457C8A-99EB-2172-C81A-B8C9E52FC169}"/>
                </a:ext>
              </a:extLst>
            </p:cNvPr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963;g115d20e1238_0_187">
              <a:extLst>
                <a:ext uri="{FF2B5EF4-FFF2-40B4-BE49-F238E27FC236}">
                  <a16:creationId xmlns:a16="http://schemas.microsoft.com/office/drawing/2014/main" id="{B133AE22-8DC6-69D3-3810-33D0210D0273}"/>
                </a:ext>
              </a:extLst>
            </p:cNvPr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Google Shape;964;g115d20e1238_0_187">
              <a:extLst>
                <a:ext uri="{FF2B5EF4-FFF2-40B4-BE49-F238E27FC236}">
                  <a16:creationId xmlns:a16="http://schemas.microsoft.com/office/drawing/2014/main" id="{35B5DA0C-9C79-E3AD-99A9-523BDADDDE0D}"/>
                </a:ext>
              </a:extLst>
            </p:cNvPr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965;g115d20e1238_0_187">
              <a:extLst>
                <a:ext uri="{FF2B5EF4-FFF2-40B4-BE49-F238E27FC236}">
                  <a16:creationId xmlns:a16="http://schemas.microsoft.com/office/drawing/2014/main" id="{746D804E-16EF-4918-6B1F-BCA60F6D4297}"/>
                </a:ext>
              </a:extLst>
            </p:cNvPr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" name="Google Shape;966;g115d20e1238_0_187">
              <a:extLst>
                <a:ext uri="{FF2B5EF4-FFF2-40B4-BE49-F238E27FC236}">
                  <a16:creationId xmlns:a16="http://schemas.microsoft.com/office/drawing/2014/main" id="{588005B5-B401-C95F-C14F-CB84543485D0}"/>
                </a:ext>
              </a:extLst>
            </p:cNvPr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4510cd52a3_0_187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Fira Sans Condensed" panose="020B0503050000020004" pitchFamily="34" charset="0"/>
              </a:rPr>
              <a:t>Theory</a:t>
            </a:r>
            <a:r>
              <a:rPr lang="en-US" dirty="0">
                <a:latin typeface="Fira Sans Condensed" panose="020B0503050000020004" pitchFamily="34" charset="0"/>
              </a:rPr>
              <a:t>: Think about how the indicator maps to the construct</a:t>
            </a: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 dirty="0">
                <a:latin typeface="Fira Sans Condensed" panose="020B0503050000020004" pitchFamily="34" charset="0"/>
              </a:rPr>
              <a:t>Practice</a:t>
            </a:r>
            <a:r>
              <a:rPr lang="en-US" dirty="0">
                <a:latin typeface="Fira Sans Condensed" panose="020B0503050000020004" pitchFamily="34" charset="0"/>
              </a:rPr>
              <a:t>: Make sure data is collected in a way that is not systematically biased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1273" name="Google Shape;1273;g24510cd52a3_0_18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Fira Sans Condensed" panose="020B0503050000020004" pitchFamily="34" charset="0"/>
              </a:rPr>
              <a:t>28</a:t>
            </a:fld>
            <a:endParaRPr>
              <a:latin typeface="Fira Sans Condensed" panose="020B0503050000020004" pitchFamily="34" charset="0"/>
            </a:endParaRPr>
          </a:p>
        </p:txBody>
      </p:sp>
      <p:graphicFrame>
        <p:nvGraphicFramePr>
          <p:cNvPr id="1309" name="Google Shape;1309;g24510cd52a3_0_1874"/>
          <p:cNvGraphicFramePr/>
          <p:nvPr>
            <p:extLst>
              <p:ext uri="{D42A27DB-BD31-4B8C-83A1-F6EECF244321}">
                <p14:modId xmlns:p14="http://schemas.microsoft.com/office/powerpoint/2010/main" val="2155912388"/>
              </p:ext>
            </p:extLst>
          </p:nvPr>
        </p:nvGraphicFramePr>
        <p:xfrm>
          <a:off x="771425" y="3667075"/>
          <a:ext cx="5143500" cy="2712655"/>
        </p:xfrm>
        <a:graphic>
          <a:graphicData uri="http://schemas.openxmlformats.org/drawingml/2006/table">
            <a:tbl>
              <a:tblPr>
                <a:noFill/>
                <a:tableStyleId>{661E75FE-FB52-4837-81D2-9B6E1FB0801F}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6"/>
                            </a:ext>
                          </a:extLst>
                        </a:rPr>
                        <a:t>Possible sources of noise</a:t>
                      </a:r>
                      <a:endParaRPr sz="1400" u="none" strike="noStrike" cap="none" dirty="0">
                        <a:latin typeface="Fira Sans Condensed" panose="020B05030500000200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4525">
                <a:tc>
                  <a:txBody>
                    <a:bodyPr/>
                    <a:lstStyle/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7"/>
                            </a:ext>
                          </a:extLst>
                        </a:rPr>
                        <a:t>Fatigue</a:t>
                      </a: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7"/>
                            </a:ext>
                          </a:extLst>
                        </a:rPr>
                        <a:t>Ambiguous wording (e.g., “# people in household”)</a:t>
                      </a: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7"/>
                            </a:ext>
                          </a:extLst>
                        </a:rPr>
                        <a:t>Think about how time/situation-specific the indicator is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10" name="Google Shape;1310;g24510cd52a3_0_1874"/>
          <p:cNvGraphicFramePr/>
          <p:nvPr>
            <p:extLst>
              <p:ext uri="{D42A27DB-BD31-4B8C-83A1-F6EECF244321}">
                <p14:modId xmlns:p14="http://schemas.microsoft.com/office/powerpoint/2010/main" val="3033182255"/>
              </p:ext>
            </p:extLst>
          </p:nvPr>
        </p:nvGraphicFramePr>
        <p:xfrm>
          <a:off x="6149700" y="3667075"/>
          <a:ext cx="5143500" cy="3047940"/>
        </p:xfrm>
        <a:graphic>
          <a:graphicData uri="http://schemas.openxmlformats.org/drawingml/2006/table">
            <a:tbl>
              <a:tblPr>
                <a:noFill/>
                <a:tableStyleId>{661E75FE-FB52-4837-81D2-9B6E1FB0801F}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Possible ways to maximize reliability</a:t>
                      </a:r>
                      <a:endParaRPr sz="1400" b="1" u="none" strike="noStrike" cap="none" dirty="0">
                        <a:latin typeface="Fira Sans Condensed" panose="020B05030500000200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Consider survey length</a:t>
                      </a: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Consider the answer choices</a:t>
                      </a: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hlinkClick r:id="rId3"/>
                        </a:rPr>
                        <a:t>Piloting</a:t>
                      </a:r>
                      <a:endParaRPr lang="en-US" sz="2200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hlinkClick r:id="rId4"/>
                        </a:rPr>
                        <a:t>Training of survey staff</a:t>
                      </a:r>
                      <a:endParaRPr lang="en-US" sz="2200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  <a:hlinkClick r:id="rId5" action="ppaction://hlinkfile"/>
                        </a:rPr>
                        <a:t>Conduct data quality checks</a:t>
                      </a:r>
                      <a:endParaRPr lang="en-US" sz="2200" dirty="0">
                        <a:solidFill>
                          <a:schemeClr val="dk1"/>
                        </a:solidFill>
                        <a:latin typeface="Fira Sans Condensed" panose="020B0503050000020004" pitchFamily="34" charset="0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457200" marR="0" lvl="0" indent="-368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Century Gothic"/>
                        <a:buChar char="●"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Fira Sans Condensed" panose="020B0503050000020004" pitchFamily="34" charset="0"/>
                          <a:ea typeface="Century Gothic"/>
                          <a:cs typeface="Century Gothic"/>
                          <a:sym typeface="Century Gothic"/>
                        </a:rPr>
                        <a:t>Use validated indicators from the same context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C6F86CF-B862-D2E8-89B0-EFFD4738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Maximizing reliability</a:t>
            </a:r>
          </a:p>
        </p:txBody>
      </p:sp>
      <p:grpSp>
        <p:nvGrpSpPr>
          <p:cNvPr id="2" name="Google Shape;1320;g24510cd52a3_0_1916">
            <a:extLst>
              <a:ext uri="{FF2B5EF4-FFF2-40B4-BE49-F238E27FC236}">
                <a16:creationId xmlns:a16="http://schemas.microsoft.com/office/drawing/2014/main" id="{B5D0A641-3DEF-E634-D6CE-2E6AF44ABFA1}"/>
              </a:ext>
            </a:extLst>
          </p:cNvPr>
          <p:cNvGrpSpPr/>
          <p:nvPr/>
        </p:nvGrpSpPr>
        <p:grpSpPr>
          <a:xfrm>
            <a:off x="8138007" y="1618493"/>
            <a:ext cx="1687176" cy="1687176"/>
            <a:chOff x="5111654" y="1755982"/>
            <a:chExt cx="1920300" cy="1920300"/>
          </a:xfrm>
        </p:grpSpPr>
        <p:sp>
          <p:nvSpPr>
            <p:cNvPr id="4" name="Google Shape;1321;g24510cd52a3_0_1916">
              <a:extLst>
                <a:ext uri="{FF2B5EF4-FFF2-40B4-BE49-F238E27FC236}">
                  <a16:creationId xmlns:a16="http://schemas.microsoft.com/office/drawing/2014/main" id="{A8105994-3D10-0794-83BB-92DD2ABA9129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" name="Google Shape;1322;g24510cd52a3_0_1916">
              <a:extLst>
                <a:ext uri="{FF2B5EF4-FFF2-40B4-BE49-F238E27FC236}">
                  <a16:creationId xmlns:a16="http://schemas.microsoft.com/office/drawing/2014/main" id="{D6A8242E-0468-04FC-E4BC-9DA906FBCD0A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" name="Google Shape;1323;g24510cd52a3_0_1916">
              <a:extLst>
                <a:ext uri="{FF2B5EF4-FFF2-40B4-BE49-F238E27FC236}">
                  <a16:creationId xmlns:a16="http://schemas.microsoft.com/office/drawing/2014/main" id="{999328F3-77D8-344F-8B3E-66896C79B895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" name="Google Shape;1324;g24510cd52a3_0_1916">
              <a:extLst>
                <a:ext uri="{FF2B5EF4-FFF2-40B4-BE49-F238E27FC236}">
                  <a16:creationId xmlns:a16="http://schemas.microsoft.com/office/drawing/2014/main" id="{835E33F2-1B18-053F-EC0E-0E329993B8D0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Google Shape;1325;g24510cd52a3_0_1916">
            <a:extLst>
              <a:ext uri="{FF2B5EF4-FFF2-40B4-BE49-F238E27FC236}">
                <a16:creationId xmlns:a16="http://schemas.microsoft.com/office/drawing/2014/main" id="{84F44B2E-7E97-9F05-0C69-4111B773C397}"/>
              </a:ext>
            </a:extLst>
          </p:cNvPr>
          <p:cNvGrpSpPr/>
          <p:nvPr/>
        </p:nvGrpSpPr>
        <p:grpSpPr>
          <a:xfrm>
            <a:off x="2399412" y="1662259"/>
            <a:ext cx="1687176" cy="1687176"/>
            <a:chOff x="5111654" y="1755982"/>
            <a:chExt cx="1920300" cy="1920300"/>
          </a:xfrm>
        </p:grpSpPr>
        <p:sp>
          <p:nvSpPr>
            <p:cNvPr id="9" name="Google Shape;1326;g24510cd52a3_0_1916">
              <a:extLst>
                <a:ext uri="{FF2B5EF4-FFF2-40B4-BE49-F238E27FC236}">
                  <a16:creationId xmlns:a16="http://schemas.microsoft.com/office/drawing/2014/main" id="{3950C77B-5FBB-6D15-9EDE-435F9BA95AD1}"/>
                </a:ext>
              </a:extLst>
            </p:cNvPr>
            <p:cNvSpPr/>
            <p:nvPr/>
          </p:nvSpPr>
          <p:spPr>
            <a:xfrm>
              <a:off x="5111654" y="1755982"/>
              <a:ext cx="1920300" cy="192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Google Shape;1327;g24510cd52a3_0_1916">
              <a:extLst>
                <a:ext uri="{FF2B5EF4-FFF2-40B4-BE49-F238E27FC236}">
                  <a16:creationId xmlns:a16="http://schemas.microsoft.com/office/drawing/2014/main" id="{0A969717-2634-6A47-003D-F67EB779362A}"/>
                </a:ext>
              </a:extLst>
            </p:cNvPr>
            <p:cNvSpPr/>
            <p:nvPr/>
          </p:nvSpPr>
          <p:spPr>
            <a:xfrm>
              <a:off x="5282597" y="1941373"/>
              <a:ext cx="1554600" cy="1554600"/>
            </a:xfrm>
            <a:prstGeom prst="donut">
              <a:avLst>
                <a:gd name="adj" fmla="val 882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Google Shape;1328;g24510cd52a3_0_1916">
              <a:extLst>
                <a:ext uri="{FF2B5EF4-FFF2-40B4-BE49-F238E27FC236}">
                  <a16:creationId xmlns:a16="http://schemas.microsoft.com/office/drawing/2014/main" id="{65316EFA-DE36-9196-B8A3-DF59E03AB7E2}"/>
                </a:ext>
              </a:extLst>
            </p:cNvPr>
            <p:cNvSpPr/>
            <p:nvPr/>
          </p:nvSpPr>
          <p:spPr>
            <a:xfrm>
              <a:off x="5602379" y="2246173"/>
              <a:ext cx="914400" cy="914400"/>
            </a:xfrm>
            <a:prstGeom prst="donut">
              <a:avLst>
                <a:gd name="adj" fmla="val 16215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Google Shape;1329;g24510cd52a3_0_1916">
              <a:extLst>
                <a:ext uri="{FF2B5EF4-FFF2-40B4-BE49-F238E27FC236}">
                  <a16:creationId xmlns:a16="http://schemas.microsoft.com/office/drawing/2014/main" id="{9903E194-3C8D-8F67-1791-6A1DD02B877A}"/>
                </a:ext>
              </a:extLst>
            </p:cNvPr>
            <p:cNvSpPr/>
            <p:nvPr/>
          </p:nvSpPr>
          <p:spPr>
            <a:xfrm>
              <a:off x="5933513" y="2570617"/>
              <a:ext cx="274200" cy="274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3" name="Google Shape;1331;g24510cd52a3_0_1916">
            <a:extLst>
              <a:ext uri="{FF2B5EF4-FFF2-40B4-BE49-F238E27FC236}">
                <a16:creationId xmlns:a16="http://schemas.microsoft.com/office/drawing/2014/main" id="{FAC28006-BFAC-5126-322F-EF9425819DBA}"/>
              </a:ext>
            </a:extLst>
          </p:cNvPr>
          <p:cNvGrpSpPr/>
          <p:nvPr/>
        </p:nvGrpSpPr>
        <p:grpSpPr>
          <a:xfrm>
            <a:off x="8853853" y="2278526"/>
            <a:ext cx="330984" cy="366148"/>
            <a:chOff x="4042592" y="5201331"/>
            <a:chExt cx="376717" cy="416740"/>
          </a:xfrm>
        </p:grpSpPr>
        <p:sp>
          <p:nvSpPr>
            <p:cNvPr id="14" name="Google Shape;1332;g24510cd52a3_0_1916">
              <a:extLst>
                <a:ext uri="{FF2B5EF4-FFF2-40B4-BE49-F238E27FC236}">
                  <a16:creationId xmlns:a16="http://schemas.microsoft.com/office/drawing/2014/main" id="{9F65741A-1235-D385-F6D9-816F2BD8A5D9}"/>
                </a:ext>
              </a:extLst>
            </p:cNvPr>
            <p:cNvSpPr/>
            <p:nvPr/>
          </p:nvSpPr>
          <p:spPr>
            <a:xfrm>
              <a:off x="4203589" y="520133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1333;g24510cd52a3_0_1916">
              <a:extLst>
                <a:ext uri="{FF2B5EF4-FFF2-40B4-BE49-F238E27FC236}">
                  <a16:creationId xmlns:a16="http://schemas.microsoft.com/office/drawing/2014/main" id="{4E4EC501-CBE3-F41B-E042-22786C776EC4}"/>
                </a:ext>
              </a:extLst>
            </p:cNvPr>
            <p:cNvSpPr/>
            <p:nvPr/>
          </p:nvSpPr>
          <p:spPr>
            <a:xfrm>
              <a:off x="4055067" y="5376895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Google Shape;1334;g24510cd52a3_0_1916">
              <a:extLst>
                <a:ext uri="{FF2B5EF4-FFF2-40B4-BE49-F238E27FC236}">
                  <a16:creationId xmlns:a16="http://schemas.microsoft.com/office/drawing/2014/main" id="{84F41A8B-D335-71A3-91AD-F8EA9C9E79B3}"/>
                </a:ext>
              </a:extLst>
            </p:cNvPr>
            <p:cNvSpPr/>
            <p:nvPr/>
          </p:nvSpPr>
          <p:spPr>
            <a:xfrm>
              <a:off x="4266909" y="5378513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1335;g24510cd52a3_0_1916">
              <a:extLst>
                <a:ext uri="{FF2B5EF4-FFF2-40B4-BE49-F238E27FC236}">
                  <a16:creationId xmlns:a16="http://schemas.microsoft.com/office/drawing/2014/main" id="{629ADD8E-F332-DC76-FE5E-4592C3233903}"/>
                </a:ext>
              </a:extLst>
            </p:cNvPr>
            <p:cNvSpPr/>
            <p:nvPr/>
          </p:nvSpPr>
          <p:spPr>
            <a:xfrm>
              <a:off x="4042592" y="5238908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1336;g24510cd52a3_0_1916">
              <a:extLst>
                <a:ext uri="{FF2B5EF4-FFF2-40B4-BE49-F238E27FC236}">
                  <a16:creationId xmlns:a16="http://schemas.microsoft.com/office/drawing/2014/main" id="{75B8D847-4886-8B25-A9A8-4A2D8F377BB3}"/>
                </a:ext>
              </a:extLst>
            </p:cNvPr>
            <p:cNvSpPr/>
            <p:nvPr/>
          </p:nvSpPr>
          <p:spPr>
            <a:xfrm>
              <a:off x="4160701" y="546567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1337;g24510cd52a3_0_1916">
              <a:extLst>
                <a:ext uri="{FF2B5EF4-FFF2-40B4-BE49-F238E27FC236}">
                  <a16:creationId xmlns:a16="http://schemas.microsoft.com/office/drawing/2014/main" id="{FF040C3E-139A-614C-4618-E85988729BF2}"/>
                </a:ext>
              </a:extLst>
            </p:cNvPr>
            <p:cNvSpPr/>
            <p:nvPr/>
          </p:nvSpPr>
          <p:spPr>
            <a:xfrm>
              <a:off x="4163972" y="531327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" name="Google Shape;1338;g24510cd52a3_0_1916">
            <a:extLst>
              <a:ext uri="{FF2B5EF4-FFF2-40B4-BE49-F238E27FC236}">
                <a16:creationId xmlns:a16="http://schemas.microsoft.com/office/drawing/2014/main" id="{140A3165-735A-CF83-CFCA-D6E71380C551}"/>
              </a:ext>
            </a:extLst>
          </p:cNvPr>
          <p:cNvGrpSpPr/>
          <p:nvPr/>
        </p:nvGrpSpPr>
        <p:grpSpPr>
          <a:xfrm>
            <a:off x="2656893" y="1917122"/>
            <a:ext cx="1138138" cy="1071189"/>
            <a:chOff x="3607614" y="2595291"/>
            <a:chExt cx="1295400" cy="1219200"/>
          </a:xfrm>
        </p:grpSpPr>
        <p:sp>
          <p:nvSpPr>
            <p:cNvPr id="21" name="Google Shape;1339;g24510cd52a3_0_1916">
              <a:extLst>
                <a:ext uri="{FF2B5EF4-FFF2-40B4-BE49-F238E27FC236}">
                  <a16:creationId xmlns:a16="http://schemas.microsoft.com/office/drawing/2014/main" id="{1D112FBC-13E5-E99E-7D81-A1D48FAA5C99}"/>
                </a:ext>
              </a:extLst>
            </p:cNvPr>
            <p:cNvSpPr/>
            <p:nvPr/>
          </p:nvSpPr>
          <p:spPr>
            <a:xfrm>
              <a:off x="4083912" y="25952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1340;g24510cd52a3_0_1916">
              <a:extLst>
                <a:ext uri="{FF2B5EF4-FFF2-40B4-BE49-F238E27FC236}">
                  <a16:creationId xmlns:a16="http://schemas.microsoft.com/office/drawing/2014/main" id="{63094923-55FA-81E0-7902-0F0E01C6679F}"/>
                </a:ext>
              </a:extLst>
            </p:cNvPr>
            <p:cNvSpPr/>
            <p:nvPr/>
          </p:nvSpPr>
          <p:spPr>
            <a:xfrm>
              <a:off x="3883204" y="36620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1341;g24510cd52a3_0_1916">
              <a:extLst>
                <a:ext uri="{FF2B5EF4-FFF2-40B4-BE49-F238E27FC236}">
                  <a16:creationId xmlns:a16="http://schemas.microsoft.com/office/drawing/2014/main" id="{F02ECF41-D001-A758-1B0F-10F954F54917}"/>
                </a:ext>
              </a:extLst>
            </p:cNvPr>
            <p:cNvSpPr/>
            <p:nvPr/>
          </p:nvSpPr>
          <p:spPr>
            <a:xfrm>
              <a:off x="4510675" y="35858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1342;g24510cd52a3_0_1916">
              <a:extLst>
                <a:ext uri="{FF2B5EF4-FFF2-40B4-BE49-F238E27FC236}">
                  <a16:creationId xmlns:a16="http://schemas.microsoft.com/office/drawing/2014/main" id="{28A94A48-98CE-E0C9-8CE1-C6A49A68BCA9}"/>
                </a:ext>
              </a:extLst>
            </p:cNvPr>
            <p:cNvSpPr/>
            <p:nvPr/>
          </p:nvSpPr>
          <p:spPr>
            <a:xfrm>
              <a:off x="3912414" y="304296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1343;g24510cd52a3_0_1916">
              <a:extLst>
                <a:ext uri="{FF2B5EF4-FFF2-40B4-BE49-F238E27FC236}">
                  <a16:creationId xmlns:a16="http://schemas.microsoft.com/office/drawing/2014/main" id="{763E2F9A-EC4F-FF3D-25E4-054EE09122DA}"/>
                </a:ext>
              </a:extLst>
            </p:cNvPr>
            <p:cNvSpPr/>
            <p:nvPr/>
          </p:nvSpPr>
          <p:spPr>
            <a:xfrm>
              <a:off x="4396375" y="29000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1344;g24510cd52a3_0_1916">
              <a:extLst>
                <a:ext uri="{FF2B5EF4-FFF2-40B4-BE49-F238E27FC236}">
                  <a16:creationId xmlns:a16="http://schemas.microsoft.com/office/drawing/2014/main" id="{D07D56EE-9E36-B32E-C74C-A54809B6AD62}"/>
                </a:ext>
              </a:extLst>
            </p:cNvPr>
            <p:cNvSpPr/>
            <p:nvPr/>
          </p:nvSpPr>
          <p:spPr>
            <a:xfrm>
              <a:off x="4235090" y="34334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1345;g24510cd52a3_0_1916">
              <a:extLst>
                <a:ext uri="{FF2B5EF4-FFF2-40B4-BE49-F238E27FC236}">
                  <a16:creationId xmlns:a16="http://schemas.microsoft.com/office/drawing/2014/main" id="{D24DA083-CE0B-7EEF-F846-073702EE7AE7}"/>
                </a:ext>
              </a:extLst>
            </p:cNvPr>
            <p:cNvSpPr/>
            <p:nvPr/>
          </p:nvSpPr>
          <p:spPr>
            <a:xfrm>
              <a:off x="3607614" y="312869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1346;g24510cd52a3_0_1916">
              <a:extLst>
                <a:ext uri="{FF2B5EF4-FFF2-40B4-BE49-F238E27FC236}">
                  <a16:creationId xmlns:a16="http://schemas.microsoft.com/office/drawing/2014/main" id="{618DEF2A-589A-6BFB-5120-0773C7C67675}"/>
                </a:ext>
              </a:extLst>
            </p:cNvPr>
            <p:cNvSpPr/>
            <p:nvPr/>
          </p:nvSpPr>
          <p:spPr>
            <a:xfrm>
              <a:off x="4750614" y="313112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347;g24510cd52a3_0_1916">
              <a:extLst>
                <a:ext uri="{FF2B5EF4-FFF2-40B4-BE49-F238E27FC236}">
                  <a16:creationId xmlns:a16="http://schemas.microsoft.com/office/drawing/2014/main" id="{4E292517-47B7-04CE-D4C8-658B9BE501DA}"/>
                </a:ext>
              </a:extLst>
            </p:cNvPr>
            <p:cNvSpPr/>
            <p:nvPr/>
          </p:nvSpPr>
          <p:spPr>
            <a:xfrm>
              <a:off x="4173250" y="3189131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1755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82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4510cd52a3_0_501"/>
          <p:cNvSpPr/>
          <p:nvPr/>
        </p:nvSpPr>
        <p:spPr>
          <a:xfrm>
            <a:off x="10470794" y="5379182"/>
            <a:ext cx="1086900" cy="698700"/>
          </a:xfrm>
          <a:prstGeom prst="roundRect">
            <a:avLst>
              <a:gd name="adj" fmla="val 8793"/>
            </a:avLst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Data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753" name="Google Shape;753;g24510cd52a3_0_501"/>
          <p:cNvCxnSpPr/>
          <p:nvPr/>
        </p:nvCxnSpPr>
        <p:spPr>
          <a:xfrm>
            <a:off x="6117249" y="1438623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4" name="Google Shape;754;g24510cd52a3_0_501"/>
          <p:cNvSpPr txBox="1"/>
          <p:nvPr/>
        </p:nvSpPr>
        <p:spPr>
          <a:xfrm>
            <a:off x="3538774" y="954694"/>
            <a:ext cx="128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67"/>
                  </a:ext>
                </a:extLst>
              </a:rPr>
              <a:t>Inputs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755" name="Google Shape;755;g24510cd52a3_0_501"/>
          <p:cNvCxnSpPr/>
          <p:nvPr/>
        </p:nvCxnSpPr>
        <p:spPr>
          <a:xfrm>
            <a:off x="9794892" y="5729774"/>
            <a:ext cx="46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6" name="Google Shape;756;g24510cd52a3_0_501"/>
          <p:cNvSpPr/>
          <p:nvPr/>
        </p:nvSpPr>
        <p:spPr>
          <a:xfrm>
            <a:off x="4405150" y="1790925"/>
            <a:ext cx="3424200" cy="2979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57" name="Google Shape;757;g24510cd52a3_0_501"/>
          <p:cNvSpPr txBox="1"/>
          <p:nvPr/>
        </p:nvSpPr>
        <p:spPr>
          <a:xfrm>
            <a:off x="5904411" y="2819175"/>
            <a:ext cx="6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800" b="1" i="0" u="none" strike="noStrike" cap="none" dirty="0">
              <a:solidFill>
                <a:schemeClr val="dk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8" name="Google Shape;758;g24510cd52a3_0_501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Fira Sans Condensed" panose="020B0503050000020004" pitchFamily="34" charset="0"/>
              </a:rPr>
              <a:t>2</a:t>
            </a:fld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759" name="Google Shape;759;g24510cd52a3_0_501"/>
          <p:cNvSpPr txBox="1"/>
          <p:nvPr/>
        </p:nvSpPr>
        <p:spPr>
          <a:xfrm>
            <a:off x="1030125" y="1681463"/>
            <a:ext cx="2724600" cy="289306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If the impact evaluation reveals a 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positive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 impact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:</a:t>
            </a: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You have learned that</a:t>
            </a:r>
            <a:r>
              <a:rPr lang="en-US" sz="1600" dirty="0"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 assignment to the program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changed the final outcome(s)</a:t>
            </a:r>
            <a:r>
              <a:rPr lang="en-US" sz="1600" dirty="0"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.</a:t>
            </a: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How do you know what drove the effect? How do you know whether all implicit hypotheses were correct?</a:t>
            </a: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0" name="Google Shape;760;g24510cd52a3_0_501"/>
          <p:cNvSpPr txBox="1"/>
          <p:nvPr/>
        </p:nvSpPr>
        <p:spPr>
          <a:xfrm>
            <a:off x="8437275" y="1646613"/>
            <a:ext cx="2724600" cy="33855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If the impact evaluation reveals 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no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 impact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:</a:t>
            </a: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You have learned that </a:t>
            </a:r>
            <a:r>
              <a:rPr lang="en-US" sz="1600" b="0" i="0" u="sng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assignment to the program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 did not change the final outcome(s).</a:t>
            </a: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lvl="0">
              <a:buSzPts val="1600"/>
            </a:pPr>
            <a:r>
              <a:rPr lang="en-US" sz="1600" dirty="0"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Where did the Theory of Change break down? Did the program even happen? How do you know how to improve the program? </a:t>
            </a:r>
            <a:endParaRPr sz="16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1" name="Google Shape;761;g24510cd52a3_0_501"/>
          <p:cNvSpPr/>
          <p:nvPr/>
        </p:nvSpPr>
        <p:spPr>
          <a:xfrm>
            <a:off x="4377500" y="699400"/>
            <a:ext cx="3525300" cy="849300"/>
          </a:xfrm>
          <a:prstGeom prst="roundRect">
            <a:avLst>
              <a:gd name="adj" fmla="val 879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Zones and their schools are assigned to the “Catch Up” program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62" name="Google Shape;762;g24510cd52a3_0_501"/>
          <p:cNvSpPr txBox="1"/>
          <p:nvPr/>
        </p:nvSpPr>
        <p:spPr>
          <a:xfrm>
            <a:off x="556775" y="5564632"/>
            <a:ext cx="2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3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0"/>
                  </a:ext>
                </a:extLst>
              </a:rPr>
              <a:t>Final outcomes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763" name="Google Shape;763;g24510cd52a3_0_501"/>
          <p:cNvCxnSpPr/>
          <p:nvPr/>
        </p:nvCxnSpPr>
        <p:spPr>
          <a:xfrm rot="10800000" flipH="1">
            <a:off x="3538783" y="5151320"/>
            <a:ext cx="56589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4" name="Google Shape;764;g24510cd52a3_0_501"/>
          <p:cNvCxnSpPr/>
          <p:nvPr/>
        </p:nvCxnSpPr>
        <p:spPr>
          <a:xfrm>
            <a:off x="3546675" y="5151407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5" name="Google Shape;765;g24510cd52a3_0_501"/>
          <p:cNvCxnSpPr/>
          <p:nvPr/>
        </p:nvCxnSpPr>
        <p:spPr>
          <a:xfrm>
            <a:off x="9197675" y="5151407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7" name="Google Shape;767;g24510cd52a3_0_501"/>
          <p:cNvSpPr/>
          <p:nvPr/>
        </p:nvSpPr>
        <p:spPr>
          <a:xfrm>
            <a:off x="2319657" y="5419835"/>
            <a:ext cx="2301900" cy="698700"/>
          </a:xfrm>
          <a:prstGeom prst="roundRect">
            <a:avLst>
              <a:gd name="adj" fmla="val 879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Foundational numeracy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68" name="Google Shape;768;g24510cd52a3_0_501"/>
          <p:cNvSpPr/>
          <p:nvPr/>
        </p:nvSpPr>
        <p:spPr>
          <a:xfrm>
            <a:off x="7525407" y="5417285"/>
            <a:ext cx="2301900" cy="698700"/>
          </a:xfrm>
          <a:prstGeom prst="roundRect">
            <a:avLst>
              <a:gd name="adj" fmla="val 879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Foundational literacy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AC49"/>
        </a:soli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2a78b079a9_0_488"/>
          <p:cNvSpPr txBox="1">
            <a:spLocks noGrp="1"/>
          </p:cNvSpPr>
          <p:nvPr>
            <p:ph type="title"/>
          </p:nvPr>
        </p:nvSpPr>
        <p:spPr>
          <a:xfrm>
            <a:off x="609600" y="679214"/>
            <a:ext cx="109728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b="1" dirty="0">
                <a:latin typeface="Fira Sans Condensed" panose="020B0503050000020004" pitchFamily="34" charset="0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24"/>
                  </a:ext>
                </a:extLst>
              </a:rPr>
              <a:t>Question:</a:t>
            </a:r>
            <a:endParaRPr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latin typeface="Fira Sans Condensed" panose="020B0503050000020004" pitchFamily="34" charset="0"/>
              </a:rPr>
              <a:t>Which is the worst? </a:t>
            </a:r>
            <a:endParaRPr dirty="0">
              <a:latin typeface="Fira Sans Condensed" panose="020B0503050000020004" pitchFamily="34" charset="0"/>
            </a:endParaRPr>
          </a:p>
        </p:txBody>
      </p:sp>
      <p:sp>
        <p:nvSpPr>
          <p:cNvPr id="1358" name="Google Shape;1358;g12a78b079a9_0_488"/>
          <p:cNvSpPr txBox="1">
            <a:spLocks noGrp="1"/>
          </p:cNvSpPr>
          <p:nvPr>
            <p:ph type="body" idx="1"/>
          </p:nvPr>
        </p:nvSpPr>
        <p:spPr>
          <a:xfrm>
            <a:off x="609600" y="2071200"/>
            <a:ext cx="108591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440"/>
              </a:spcBef>
              <a:spcAft>
                <a:spcPts val="0"/>
              </a:spcAft>
              <a:buSzPts val="2400"/>
              <a:buAutoNum type="alphaUcPeriod"/>
            </a:pPr>
            <a:r>
              <a:rPr lang="en-US" sz="2400" dirty="0">
                <a:latin typeface="Fira Sans Condensed" panose="020B0503050000020004" pitchFamily="34" charset="0"/>
              </a:rPr>
              <a:t>Low validity, low reliability </a:t>
            </a:r>
            <a:endParaRPr sz="2400" dirty="0">
              <a:latin typeface="Fira Sans Condensed" panose="020B0503050000020004" pitchFamily="34" charset="0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en-US" sz="2400" dirty="0">
                <a:latin typeface="Fira Sans Condensed" panose="020B0503050000020004" pitchFamily="34" charset="0"/>
              </a:rPr>
              <a:t>Low validity, high reliability</a:t>
            </a:r>
            <a:endParaRPr sz="2400" dirty="0">
              <a:latin typeface="Fira Sans Condensed" panose="020B0503050000020004" pitchFamily="34" charset="0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en-US" sz="2400" dirty="0">
                <a:latin typeface="Fira Sans Condensed" panose="020B0503050000020004" pitchFamily="34" charset="0"/>
              </a:rPr>
              <a:t>High validity, low reliability</a:t>
            </a:r>
            <a:endParaRPr sz="2400" dirty="0">
              <a:latin typeface="Fira Sans Condensed" panose="020B0503050000020004" pitchFamily="34" charset="0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en-US" sz="2400" dirty="0">
                <a:latin typeface="Fira Sans Condensed" panose="020B0503050000020004" pitchFamily="34" charset="0"/>
              </a:rPr>
              <a:t>All equally bad</a:t>
            </a:r>
            <a:endParaRPr sz="2400" dirty="0">
              <a:latin typeface="Fira Sans Condensed" panose="020B0503050000020004" pitchFamily="34" charset="0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en-US" sz="2400" dirty="0">
                <a:latin typeface="Fira Sans Condensed" panose="020B0503050000020004" pitchFamily="34" charset="0"/>
              </a:rPr>
              <a:t>Don’t know/can’t say</a:t>
            </a:r>
            <a:endParaRPr sz="2400"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2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2400" dirty="0">
              <a:latin typeface="Fira Sans Condensed" panose="020B0503050000020004" pitchFamily="34" charset="0"/>
            </a:endParaRPr>
          </a:p>
        </p:txBody>
      </p:sp>
      <p:sp>
        <p:nvSpPr>
          <p:cNvPr id="1359" name="Google Shape;1359;g12a78b079a9_0_488"/>
          <p:cNvSpPr txBox="1">
            <a:spLocks noGrp="1"/>
          </p:cNvSpPr>
          <p:nvPr>
            <p:ph type="sldNum" idx="12"/>
          </p:nvPr>
        </p:nvSpPr>
        <p:spPr>
          <a:xfrm>
            <a:off x="10067278" y="6446571"/>
            <a:ext cx="1515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Gothic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1360" name="Google Shape;1360;g12a78b079a9_0_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3050" y="771525"/>
            <a:ext cx="6667500" cy="5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5d20e1238_0_472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" name="Google Shape;872;g24510cd52a3_0_867">
            <a:extLst>
              <a:ext uri="{FF2B5EF4-FFF2-40B4-BE49-F238E27FC236}">
                <a16:creationId xmlns:a16="http://schemas.microsoft.com/office/drawing/2014/main" id="{DDC56FC0-070E-3A79-529B-0B826CF7137B}"/>
              </a:ext>
            </a:extLst>
          </p:cNvPr>
          <p:cNvSpPr/>
          <p:nvPr/>
        </p:nvSpPr>
        <p:spPr>
          <a:xfrm>
            <a:off x="1401049" y="87056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SMART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872;g24510cd52a3_0_867">
            <a:extLst>
              <a:ext uri="{FF2B5EF4-FFF2-40B4-BE49-F238E27FC236}">
                <a16:creationId xmlns:a16="http://schemas.microsoft.com/office/drawing/2014/main" id="{4AA2CD5B-6B1D-5E62-EABC-1A00A6318AD8}"/>
              </a:ext>
            </a:extLst>
          </p:cNvPr>
          <p:cNvSpPr/>
          <p:nvPr/>
        </p:nvSpPr>
        <p:spPr>
          <a:xfrm>
            <a:off x="1401049" y="161906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Specific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872;g24510cd52a3_0_867">
            <a:extLst>
              <a:ext uri="{FF2B5EF4-FFF2-40B4-BE49-F238E27FC236}">
                <a16:creationId xmlns:a16="http://schemas.microsoft.com/office/drawing/2014/main" id="{A58E0950-FE30-CB0B-6246-BDA5A9E4809B}"/>
              </a:ext>
            </a:extLst>
          </p:cNvPr>
          <p:cNvSpPr/>
          <p:nvPr/>
        </p:nvSpPr>
        <p:spPr>
          <a:xfrm>
            <a:off x="1401049" y="2416300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Measurable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72;g24510cd52a3_0_867">
            <a:extLst>
              <a:ext uri="{FF2B5EF4-FFF2-40B4-BE49-F238E27FC236}">
                <a16:creationId xmlns:a16="http://schemas.microsoft.com/office/drawing/2014/main" id="{2F25913D-F324-309B-5C9D-9574633772B7}"/>
              </a:ext>
            </a:extLst>
          </p:cNvPr>
          <p:cNvSpPr/>
          <p:nvPr/>
        </p:nvSpPr>
        <p:spPr>
          <a:xfrm>
            <a:off x="1401049" y="321353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Attributable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72;g24510cd52a3_0_867">
            <a:extLst>
              <a:ext uri="{FF2B5EF4-FFF2-40B4-BE49-F238E27FC236}">
                <a16:creationId xmlns:a16="http://schemas.microsoft.com/office/drawing/2014/main" id="{2D113398-0A44-6DF2-BC44-EA65555B5075}"/>
              </a:ext>
            </a:extLst>
          </p:cNvPr>
          <p:cNvSpPr/>
          <p:nvPr/>
        </p:nvSpPr>
        <p:spPr>
          <a:xfrm>
            <a:off x="1401049" y="4010778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Realistic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872;g24510cd52a3_0_867">
            <a:extLst>
              <a:ext uri="{FF2B5EF4-FFF2-40B4-BE49-F238E27FC236}">
                <a16:creationId xmlns:a16="http://schemas.microsoft.com/office/drawing/2014/main" id="{733B5EC8-3A21-E243-BB4C-33137314501E}"/>
              </a:ext>
            </a:extLst>
          </p:cNvPr>
          <p:cNvSpPr/>
          <p:nvPr/>
        </p:nvSpPr>
        <p:spPr>
          <a:xfrm>
            <a:off x="1401049" y="4808017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Targeted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352C2-6D32-F663-C2A6-65907503372D}"/>
              </a:ext>
            </a:extLst>
          </p:cNvPr>
          <p:cNvSpPr txBox="1"/>
          <p:nvPr/>
        </p:nvSpPr>
        <p:spPr>
          <a:xfrm>
            <a:off x="3865272" y="1725270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To measure the information required as closely as possible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4849C-5D26-78AF-A69E-B8CBF802386D}"/>
              </a:ext>
            </a:extLst>
          </p:cNvPr>
          <p:cNvSpPr txBox="1"/>
          <p:nvPr/>
        </p:nvSpPr>
        <p:spPr>
          <a:xfrm>
            <a:off x="3865272" y="2522509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To ensure that the information can be readily obtained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EBEE6-B4F0-960F-6A0A-1ECD8A8E7199}"/>
              </a:ext>
            </a:extLst>
          </p:cNvPr>
          <p:cNvSpPr txBox="1"/>
          <p:nvPr/>
        </p:nvSpPr>
        <p:spPr>
          <a:xfrm>
            <a:off x="3865272" y="3319748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To ensure that each measure is linked to the project’s efforts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0ABEE-F500-B97F-A477-29B452181816}"/>
              </a:ext>
            </a:extLst>
          </p:cNvPr>
          <p:cNvSpPr txBox="1"/>
          <p:nvPr/>
        </p:nvSpPr>
        <p:spPr>
          <a:xfrm>
            <a:off x="3865272" y="4116987"/>
            <a:ext cx="6094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To ensure that the data can be obtained in a timely fashion, with</a:t>
            </a:r>
          </a:p>
          <a:p>
            <a:r>
              <a:rPr lang="en-US" dirty="0">
                <a:latin typeface="Fira Sans Condensed" panose="020B0503050000020004" pitchFamily="34" charset="0"/>
              </a:rPr>
              <a:t>reasonable frequency, and at reasonable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2351B-EE29-DD3C-C798-FC55F755EB67}"/>
              </a:ext>
            </a:extLst>
          </p:cNvPr>
          <p:cNvSpPr txBox="1"/>
          <p:nvPr/>
        </p:nvSpPr>
        <p:spPr>
          <a:xfrm>
            <a:off x="3865272" y="4914226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 Condensed" panose="020B0503050000020004" pitchFamily="34" charset="0"/>
              </a:rPr>
              <a:t>To the objective population</a:t>
            </a:r>
          </a:p>
        </p:txBody>
      </p:sp>
    </p:spTree>
    <p:extLst>
      <p:ext uri="{BB962C8B-B14F-4D97-AF65-F5344CB8AC3E}">
        <p14:creationId xmlns:p14="http://schemas.microsoft.com/office/powerpoint/2010/main" val="250871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5CF490-BC87-4077-DEE1-06256D54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90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2E75B-1ECE-AB67-8EAD-6164883BA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1FF0E-78F0-FEF2-7651-259E1809A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6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5d20e1238_0_472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" name="Google Shape;872;g24510cd52a3_0_867">
            <a:extLst>
              <a:ext uri="{FF2B5EF4-FFF2-40B4-BE49-F238E27FC236}">
                <a16:creationId xmlns:a16="http://schemas.microsoft.com/office/drawing/2014/main" id="{DDC56FC0-070E-3A79-529B-0B826CF7137B}"/>
              </a:ext>
            </a:extLst>
          </p:cNvPr>
          <p:cNvSpPr/>
          <p:nvPr/>
        </p:nvSpPr>
        <p:spPr>
          <a:xfrm>
            <a:off x="2211969" y="87056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A93E3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Primary data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872;g24510cd52a3_0_867">
            <a:extLst>
              <a:ext uri="{FF2B5EF4-FFF2-40B4-BE49-F238E27FC236}">
                <a16:creationId xmlns:a16="http://schemas.microsoft.com/office/drawing/2014/main" id="{7CFC7664-B46E-4265-400B-52B5C5F2C789}"/>
              </a:ext>
            </a:extLst>
          </p:cNvPr>
          <p:cNvSpPr/>
          <p:nvPr/>
        </p:nvSpPr>
        <p:spPr>
          <a:xfrm>
            <a:off x="8165298" y="87056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A93E3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Secondary data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872;g24510cd52a3_0_867">
            <a:extLst>
              <a:ext uri="{FF2B5EF4-FFF2-40B4-BE49-F238E27FC236}">
                <a16:creationId xmlns:a16="http://schemas.microsoft.com/office/drawing/2014/main" id="{4AA2CD5B-6B1D-5E62-EABC-1A00A6318AD8}"/>
              </a:ext>
            </a:extLst>
          </p:cNvPr>
          <p:cNvSpPr/>
          <p:nvPr/>
        </p:nvSpPr>
        <p:spPr>
          <a:xfrm>
            <a:off x="2211969" y="154814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Surveys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872;g24510cd52a3_0_867">
            <a:extLst>
              <a:ext uri="{FF2B5EF4-FFF2-40B4-BE49-F238E27FC236}">
                <a16:creationId xmlns:a16="http://schemas.microsoft.com/office/drawing/2014/main" id="{A58E0950-FE30-CB0B-6246-BDA5A9E4809B}"/>
              </a:ext>
            </a:extLst>
          </p:cNvPr>
          <p:cNvSpPr/>
          <p:nvPr/>
        </p:nvSpPr>
        <p:spPr>
          <a:xfrm>
            <a:off x="2211969" y="2132965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Focus groups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72;g24510cd52a3_0_867">
            <a:extLst>
              <a:ext uri="{FF2B5EF4-FFF2-40B4-BE49-F238E27FC236}">
                <a16:creationId xmlns:a16="http://schemas.microsoft.com/office/drawing/2014/main" id="{2F25913D-F324-309B-5C9D-9574633772B7}"/>
              </a:ext>
            </a:extLst>
          </p:cNvPr>
          <p:cNvSpPr/>
          <p:nvPr/>
        </p:nvSpPr>
        <p:spPr>
          <a:xfrm>
            <a:off x="2211969" y="2717784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Observations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72;g24510cd52a3_0_867">
            <a:extLst>
              <a:ext uri="{FF2B5EF4-FFF2-40B4-BE49-F238E27FC236}">
                <a16:creationId xmlns:a16="http://schemas.microsoft.com/office/drawing/2014/main" id="{2D113398-0A44-6DF2-BC44-EA65555B5075}"/>
              </a:ext>
            </a:extLst>
          </p:cNvPr>
          <p:cNvSpPr/>
          <p:nvPr/>
        </p:nvSpPr>
        <p:spPr>
          <a:xfrm>
            <a:off x="2211969" y="3302603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Games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872;g24510cd52a3_0_867">
            <a:extLst>
              <a:ext uri="{FF2B5EF4-FFF2-40B4-BE49-F238E27FC236}">
                <a16:creationId xmlns:a16="http://schemas.microsoft.com/office/drawing/2014/main" id="{733B5EC8-3A21-E243-BB4C-33137314501E}"/>
              </a:ext>
            </a:extLst>
          </p:cNvPr>
          <p:cNvSpPr/>
          <p:nvPr/>
        </p:nvSpPr>
        <p:spPr>
          <a:xfrm>
            <a:off x="2211969" y="3887422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Diaries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872;g24510cd52a3_0_867">
            <a:extLst>
              <a:ext uri="{FF2B5EF4-FFF2-40B4-BE49-F238E27FC236}">
                <a16:creationId xmlns:a16="http://schemas.microsoft.com/office/drawing/2014/main" id="{2A3CF68C-8803-5084-434D-25025C7F7AD6}"/>
              </a:ext>
            </a:extLst>
          </p:cNvPr>
          <p:cNvSpPr/>
          <p:nvPr/>
        </p:nvSpPr>
        <p:spPr>
          <a:xfrm>
            <a:off x="2211969" y="447224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Assessments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872;g24510cd52a3_0_867">
            <a:extLst>
              <a:ext uri="{FF2B5EF4-FFF2-40B4-BE49-F238E27FC236}">
                <a16:creationId xmlns:a16="http://schemas.microsoft.com/office/drawing/2014/main" id="{3B55BFF7-40EF-7CA7-83B5-D8066012C979}"/>
              </a:ext>
            </a:extLst>
          </p:cNvPr>
          <p:cNvSpPr/>
          <p:nvPr/>
        </p:nvSpPr>
        <p:spPr>
          <a:xfrm>
            <a:off x="8165298" y="154814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Admin. data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872;g24510cd52a3_0_867">
            <a:extLst>
              <a:ext uri="{FF2B5EF4-FFF2-40B4-BE49-F238E27FC236}">
                <a16:creationId xmlns:a16="http://schemas.microsoft.com/office/drawing/2014/main" id="{92AE86DA-9778-66A1-9805-1EF3FA3DF145}"/>
              </a:ext>
            </a:extLst>
          </p:cNvPr>
          <p:cNvSpPr/>
          <p:nvPr/>
        </p:nvSpPr>
        <p:spPr>
          <a:xfrm>
            <a:off x="8165298" y="2132965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Sensor data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872;g24510cd52a3_0_867">
            <a:extLst>
              <a:ext uri="{FF2B5EF4-FFF2-40B4-BE49-F238E27FC236}">
                <a16:creationId xmlns:a16="http://schemas.microsoft.com/office/drawing/2014/main" id="{CF663920-E850-5724-4F75-54AB950FF8DC}"/>
              </a:ext>
            </a:extLst>
          </p:cNvPr>
          <p:cNvSpPr/>
          <p:nvPr/>
        </p:nvSpPr>
        <p:spPr>
          <a:xfrm>
            <a:off x="8165298" y="2717784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Web traffic, </a:t>
            </a:r>
            <a:b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click-stream, phone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872;g24510cd52a3_0_867">
            <a:extLst>
              <a:ext uri="{FF2B5EF4-FFF2-40B4-BE49-F238E27FC236}">
                <a16:creationId xmlns:a16="http://schemas.microsoft.com/office/drawing/2014/main" id="{2407F909-485B-AB41-BB08-46B4C12F0A3B}"/>
              </a:ext>
            </a:extLst>
          </p:cNvPr>
          <p:cNvSpPr/>
          <p:nvPr/>
        </p:nvSpPr>
        <p:spPr>
          <a:xfrm>
            <a:off x="8165298" y="3302603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Existing </a:t>
            </a:r>
            <a:b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research data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872;g24510cd52a3_0_867">
            <a:extLst>
              <a:ext uri="{FF2B5EF4-FFF2-40B4-BE49-F238E27FC236}">
                <a16:creationId xmlns:a16="http://schemas.microsoft.com/office/drawing/2014/main" id="{F41A4F10-5300-A4F8-B9F6-094FC9E0D08E}"/>
              </a:ext>
            </a:extLst>
          </p:cNvPr>
          <p:cNvSpPr/>
          <p:nvPr/>
        </p:nvSpPr>
        <p:spPr>
          <a:xfrm>
            <a:off x="8165298" y="3887422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Maps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872;g24510cd52a3_0_867">
            <a:extLst>
              <a:ext uri="{FF2B5EF4-FFF2-40B4-BE49-F238E27FC236}">
                <a16:creationId xmlns:a16="http://schemas.microsoft.com/office/drawing/2014/main" id="{BFD2EB9D-2BE2-9494-1076-BE0CB062010A}"/>
              </a:ext>
            </a:extLst>
          </p:cNvPr>
          <p:cNvSpPr/>
          <p:nvPr/>
        </p:nvSpPr>
        <p:spPr>
          <a:xfrm>
            <a:off x="8165298" y="447224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7C6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A93E3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Text, audio, video</a:t>
            </a:r>
            <a:endParaRPr sz="1800" b="1" i="0" u="none" strike="noStrike" cap="none" dirty="0">
              <a:solidFill>
                <a:srgbClr val="A93E3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g2464272b837_0_37"/>
          <p:cNvGrpSpPr/>
          <p:nvPr/>
        </p:nvGrpSpPr>
        <p:grpSpPr>
          <a:xfrm>
            <a:off x="609600" y="1447736"/>
            <a:ext cx="10991849" cy="1011803"/>
            <a:chOff x="609600" y="1447800"/>
            <a:chExt cx="10991849" cy="981000"/>
          </a:xfrm>
        </p:grpSpPr>
        <p:sp>
          <p:nvSpPr>
            <p:cNvPr id="1415" name="Google Shape;1415;g2464272b837_0_37"/>
            <p:cNvSpPr/>
            <p:nvPr/>
          </p:nvSpPr>
          <p:spPr>
            <a:xfrm>
              <a:off x="609600" y="1447800"/>
              <a:ext cx="2515800" cy="981000"/>
            </a:xfrm>
            <a:prstGeom prst="rect">
              <a:avLst/>
            </a:prstGeom>
            <a:solidFill>
              <a:srgbClr val="F7C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A93E31"/>
                  </a:solidFill>
                  <a:latin typeface="Fira Sans Condensed Black" panose="020B0A03050000020004" pitchFamily="34" charset="0"/>
                  <a:ea typeface="Century Gothic"/>
                  <a:cs typeface="Century Gothic"/>
                  <a:sym typeface="Century Gothic"/>
                </a:rPr>
                <a:t>Data quality</a:t>
              </a:r>
              <a:endParaRPr sz="1400" b="0" i="0" u="none" strike="noStrike" cap="none" dirty="0">
                <a:solidFill>
                  <a:srgbClr val="A93E31"/>
                </a:solidFill>
                <a:latin typeface="Fira Sans Condensed Black" panose="020B0A03050000020004" pitchFamily="34" charset="0"/>
                <a:sym typeface="Arial"/>
              </a:endParaRPr>
            </a:p>
          </p:txBody>
        </p:sp>
        <p:sp>
          <p:nvSpPr>
            <p:cNvPr id="1416" name="Google Shape;1416;g2464272b837_0_37"/>
            <p:cNvSpPr/>
            <p:nvPr/>
          </p:nvSpPr>
          <p:spPr>
            <a:xfrm>
              <a:off x="3371849" y="1447800"/>
              <a:ext cx="8229600" cy="9810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Objective (?)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Representative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Covers pre-policy / pre-program periods, and is robust to attrition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</p:txBody>
        </p:sp>
      </p:grpSp>
      <p:grpSp>
        <p:nvGrpSpPr>
          <p:cNvPr id="1417" name="Google Shape;1417;g2464272b837_0_37"/>
          <p:cNvGrpSpPr/>
          <p:nvPr/>
        </p:nvGrpSpPr>
        <p:grpSpPr>
          <a:xfrm>
            <a:off x="609600" y="2641385"/>
            <a:ext cx="10991849" cy="866713"/>
            <a:chOff x="609600" y="1447800"/>
            <a:chExt cx="10991849" cy="981000"/>
          </a:xfrm>
        </p:grpSpPr>
        <p:sp>
          <p:nvSpPr>
            <p:cNvPr id="1418" name="Google Shape;1418;g2464272b837_0_37"/>
            <p:cNvSpPr/>
            <p:nvPr/>
          </p:nvSpPr>
          <p:spPr>
            <a:xfrm>
              <a:off x="609600" y="1447800"/>
              <a:ext cx="2515800" cy="981000"/>
            </a:xfrm>
            <a:prstGeom prst="rect">
              <a:avLst/>
            </a:prstGeom>
            <a:solidFill>
              <a:srgbClr val="F7C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A93E31"/>
                  </a:solidFill>
                  <a:latin typeface="Fira Sans Condensed Black" panose="020B0A03050000020004" pitchFamily="34" charset="0"/>
                  <a:ea typeface="Century Gothic"/>
                  <a:cs typeface="Century Gothic"/>
                  <a:sym typeface="Century Gothic"/>
                </a:rPr>
                <a:t>Sample size</a:t>
              </a:r>
              <a:endParaRPr sz="1400" b="0" i="0" u="none" strike="noStrike" cap="none" dirty="0">
                <a:solidFill>
                  <a:srgbClr val="A93E31"/>
                </a:solidFill>
                <a:latin typeface="Fira Sans Condensed Black" panose="020B0A03050000020004" pitchFamily="34" charset="0"/>
                <a:sym typeface="Arial"/>
              </a:endParaRPr>
            </a:p>
          </p:txBody>
        </p:sp>
        <p:sp>
          <p:nvSpPr>
            <p:cNvPr id="1419" name="Google Shape;1419;g2464272b837_0_37"/>
            <p:cNvSpPr/>
            <p:nvPr/>
          </p:nvSpPr>
          <p:spPr>
            <a:xfrm>
              <a:off x="3371849" y="1447800"/>
              <a:ext cx="8229600" cy="9810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More treatment arms possible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More precise</a:t>
              </a:r>
              <a:r>
                <a:rPr lang="en-US" sz="1600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—</a:t>
              </a:r>
              <a:r>
                <a:rPr lang="en-US" sz="1600" i="1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but not more causal</a:t>
              </a:r>
              <a:r>
                <a:rPr lang="en-US" sz="1600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—</a:t>
              </a: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estimates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</p:txBody>
        </p:sp>
      </p:grpSp>
      <p:grpSp>
        <p:nvGrpSpPr>
          <p:cNvPr id="1420" name="Google Shape;1420;g2464272b837_0_37"/>
          <p:cNvGrpSpPr/>
          <p:nvPr/>
        </p:nvGrpSpPr>
        <p:grpSpPr>
          <a:xfrm>
            <a:off x="609600" y="3689588"/>
            <a:ext cx="10991849" cy="1011803"/>
            <a:chOff x="609600" y="1447800"/>
            <a:chExt cx="10991849" cy="981000"/>
          </a:xfrm>
        </p:grpSpPr>
        <p:sp>
          <p:nvSpPr>
            <p:cNvPr id="1421" name="Google Shape;1421;g2464272b837_0_37"/>
            <p:cNvSpPr/>
            <p:nvPr/>
          </p:nvSpPr>
          <p:spPr>
            <a:xfrm>
              <a:off x="609600" y="1447800"/>
              <a:ext cx="2515800" cy="981000"/>
            </a:xfrm>
            <a:prstGeom prst="rect">
              <a:avLst/>
            </a:prstGeom>
            <a:solidFill>
              <a:srgbClr val="F7C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A93E31"/>
                  </a:solidFill>
                  <a:latin typeface="Fira Sans Condensed Black" panose="020B0A03050000020004" pitchFamily="34" charset="0"/>
                  <a:ea typeface="Century Gothic"/>
                  <a:cs typeface="Century Gothic"/>
                  <a:sym typeface="Century Gothic"/>
                </a:rPr>
                <a:t>Higher speed </a:t>
              </a:r>
              <a:br>
                <a:rPr lang="en-US" sz="2000" b="1" i="0" u="none" strike="noStrike" cap="none" dirty="0">
                  <a:solidFill>
                    <a:srgbClr val="A93E31"/>
                  </a:solidFill>
                  <a:latin typeface="Fira Sans Condensed Black" panose="020B0A03050000020004" pitchFamily="34" charset="0"/>
                  <a:ea typeface="Century Gothic"/>
                  <a:cs typeface="Century Gothic"/>
                  <a:sym typeface="Century Gothic"/>
                </a:rPr>
              </a:br>
              <a:r>
                <a:rPr lang="en-US" sz="2000" b="1" i="0" u="none" strike="noStrike" cap="none" dirty="0">
                  <a:solidFill>
                    <a:srgbClr val="A93E31"/>
                  </a:solidFill>
                  <a:latin typeface="Fira Sans Condensed Black" panose="020B0A03050000020004" pitchFamily="34" charset="0"/>
                  <a:ea typeface="Century Gothic"/>
                  <a:cs typeface="Century Gothic"/>
                  <a:sym typeface="Century Gothic"/>
                </a:rPr>
                <a:t>and lower cost</a:t>
              </a:r>
              <a:endParaRPr sz="1400" b="0" i="0" u="none" strike="noStrike" cap="none" dirty="0">
                <a:solidFill>
                  <a:srgbClr val="A93E31"/>
                </a:solidFill>
                <a:latin typeface="Fira Sans Condensed Black" panose="020B0A03050000020004" pitchFamily="34" charset="0"/>
                <a:sym typeface="Arial"/>
              </a:endParaRPr>
            </a:p>
          </p:txBody>
        </p:sp>
        <p:sp>
          <p:nvSpPr>
            <p:cNvPr id="1422" name="Google Shape;1422;g2464272b837_0_37"/>
            <p:cNvSpPr/>
            <p:nvPr/>
          </p:nvSpPr>
          <p:spPr>
            <a:xfrm>
              <a:off x="3371849" y="1447800"/>
              <a:ext cx="8229600" cy="9810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Provides a ready sampling frame for surveys, replacing need for a full census/listing 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May replace costly field data collection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</p:txBody>
        </p:sp>
      </p:grpSp>
      <p:grpSp>
        <p:nvGrpSpPr>
          <p:cNvPr id="1423" name="Google Shape;1423;g2464272b837_0_37"/>
          <p:cNvGrpSpPr/>
          <p:nvPr/>
        </p:nvGrpSpPr>
        <p:grpSpPr>
          <a:xfrm>
            <a:off x="609600" y="4883205"/>
            <a:ext cx="10991849" cy="1350641"/>
            <a:chOff x="609600" y="1447800"/>
            <a:chExt cx="10991849" cy="981000"/>
          </a:xfrm>
        </p:grpSpPr>
        <p:sp>
          <p:nvSpPr>
            <p:cNvPr id="1424" name="Google Shape;1424;g2464272b837_0_37"/>
            <p:cNvSpPr/>
            <p:nvPr/>
          </p:nvSpPr>
          <p:spPr>
            <a:xfrm>
              <a:off x="609600" y="1447800"/>
              <a:ext cx="2515800" cy="981000"/>
            </a:xfrm>
            <a:prstGeom prst="rect">
              <a:avLst/>
            </a:prstGeom>
            <a:solidFill>
              <a:srgbClr val="F7C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A93E31"/>
                  </a:solidFill>
                  <a:latin typeface="Fira Sans Condensed Black" panose="020B0A03050000020004" pitchFamily="34" charset="0"/>
                  <a:ea typeface="Century Gothic"/>
                  <a:cs typeface="Century Gothic"/>
                  <a:sym typeface="Century Gothic"/>
                </a:rPr>
                <a:t>Innovative uses</a:t>
              </a:r>
              <a:endParaRPr sz="1400" b="0" i="0" u="none" strike="noStrike" cap="none" dirty="0">
                <a:solidFill>
                  <a:srgbClr val="A93E31"/>
                </a:solidFill>
                <a:latin typeface="Fira Sans Condensed Black" panose="020B0A03050000020004" pitchFamily="34" charset="0"/>
                <a:sym typeface="Arial"/>
              </a:endParaRPr>
            </a:p>
          </p:txBody>
        </p:sp>
        <p:sp>
          <p:nvSpPr>
            <p:cNvPr id="1425" name="Google Shape;1425;g2464272b837_0_37"/>
            <p:cNvSpPr/>
            <p:nvPr/>
          </p:nvSpPr>
          <p:spPr>
            <a:xfrm>
              <a:off x="3371849" y="1447800"/>
              <a:ext cx="8229600" cy="98100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Descriptive statistics for pilots and policy analysis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Hybrid studies combining administrative with survey data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Completely new data and unique measurement tools 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  <a:p>
              <a:pPr marL="239712" marR="0" lvl="0" indent="-227012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Fira Sans Condensed" panose="020B0503050000020004" pitchFamily="34" charset="0"/>
                  <a:ea typeface="Century Gothic"/>
                  <a:cs typeface="Century Gothic"/>
                  <a:sym typeface="Century Gothic"/>
                </a:rPr>
                <a:t>Machine learning / AI tools overlaid on admin data</a:t>
              </a:r>
              <a:endParaRPr sz="1400" b="0" i="0" u="none" strike="noStrike" cap="none" dirty="0">
                <a:solidFill>
                  <a:srgbClr val="000000"/>
                </a:solidFill>
                <a:latin typeface="Fira Sans Condensed" panose="020B0503050000020004" pitchFamily="34" charset="0"/>
                <a:sym typeface="Arial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734FE96-3F88-8003-0F2F-C6D8A420BE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promise of secondary data</a:t>
            </a:r>
          </a:p>
        </p:txBody>
      </p:sp>
      <p:sp>
        <p:nvSpPr>
          <p:cNvPr id="1426" name="Google Shape;1426;g2464272b837_0_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front of a screen&#10;&#10;Description automatically generated">
            <a:extLst>
              <a:ext uri="{FF2B5EF4-FFF2-40B4-BE49-F238E27FC236}">
                <a16:creationId xmlns:a16="http://schemas.microsoft.com/office/drawing/2014/main" id="{37DB48DD-F850-42A4-4094-5D439A779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42"/>
          <a:stretch/>
        </p:blipFill>
        <p:spPr>
          <a:xfrm>
            <a:off x="336185" y="426537"/>
            <a:ext cx="6286865" cy="4214225"/>
          </a:xfrm>
          <a:prstGeom prst="rect">
            <a:avLst/>
          </a:prstGeom>
        </p:spPr>
      </p:pic>
      <p:pic>
        <p:nvPicPr>
          <p:cNvPr id="9" name="Picture 8" descr="A map of china with different colors&#10;&#10;Description automatically generated">
            <a:extLst>
              <a:ext uri="{FF2B5EF4-FFF2-40B4-BE49-F238E27FC236}">
                <a16:creationId xmlns:a16="http://schemas.microsoft.com/office/drawing/2014/main" id="{88AD099E-0ED3-1674-2897-4206C76BE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9586"/>
            <a:ext cx="5473700" cy="47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65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E7F54830-AC6C-F334-49C9-92337EA0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7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2E75B-1ECE-AB67-8EAD-6164883BA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r>
              <a:rPr lang="en-US" dirty="0"/>
              <a:t>blueprint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1FF0E-78F0-FEF2-7651-259E1809A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50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6E2B1CE-BC3F-7053-0E5E-F019D216F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5"/>
          <p:cNvSpPr/>
          <p:nvPr/>
        </p:nvSpPr>
        <p:spPr>
          <a:xfrm>
            <a:off x="187960" y="1107347"/>
            <a:ext cx="11883600" cy="2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200"/>
            </a:pP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9" name="Google Shape;189;p5"/>
          <p:cNvGrpSpPr/>
          <p:nvPr/>
        </p:nvGrpSpPr>
        <p:grpSpPr>
          <a:xfrm>
            <a:off x="707935" y="1595866"/>
            <a:ext cx="10060800" cy="3191836"/>
            <a:chOff x="0" y="0"/>
            <a:chExt cx="7545600" cy="2393877"/>
          </a:xfrm>
        </p:grpSpPr>
        <p:sp>
          <p:nvSpPr>
            <p:cNvPr id="190" name="Google Shape;190;p5"/>
            <p:cNvSpPr/>
            <p:nvPr/>
          </p:nvSpPr>
          <p:spPr>
            <a:xfrm>
              <a:off x="0" y="718138"/>
              <a:ext cx="7545600" cy="95760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6C9FB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 dirty="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2984" y="0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2984" y="0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300" tIns="104300" rIns="104300" bIns="104300" anchor="b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-US" sz="1467" b="1" dirty="0">
                  <a:latin typeface="Montserrat"/>
                  <a:ea typeface="Montserrat"/>
                  <a:cs typeface="Montserrat"/>
                  <a:sym typeface="Montserrat"/>
                </a:rPr>
                <a:t>Jul-Oct</a:t>
              </a:r>
              <a:r>
                <a:rPr lang="en" sz="1467" b="1" dirty="0">
                  <a:latin typeface="Montserrat"/>
                  <a:ea typeface="Montserrat"/>
                  <a:cs typeface="Montserrat"/>
                  <a:sym typeface="Montserrat"/>
                </a:rPr>
                <a:t> 2022</a:t>
              </a:r>
              <a:endParaRPr sz="1867" dirty="0"/>
            </a:p>
            <a:p>
              <a:pPr algn="ctr">
                <a:lnSpc>
                  <a:spcPct val="90000"/>
                </a:lnSpc>
                <a:spcBef>
                  <a:spcPts val="513"/>
                </a:spcBef>
                <a:buSzPts val="1100"/>
              </a:pPr>
              <a:r>
                <a:rPr lang="en" sz="1467" dirty="0">
                  <a:latin typeface="Montserrat"/>
                  <a:ea typeface="Montserrat"/>
                  <a:cs typeface="Montserrat"/>
                  <a:sym typeface="Montserrat"/>
                </a:rPr>
                <a:t>Independent baseline data collection</a:t>
              </a:r>
              <a:endParaRPr sz="1867" dirty="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35710" y="1077207"/>
              <a:ext cx="239400" cy="2394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373057" y="1436277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  <p:sp>
          <p:nvSpPr>
            <p:cNvPr id="195" name="Google Shape;195;p5"/>
            <p:cNvSpPr txBox="1"/>
            <p:nvPr/>
          </p:nvSpPr>
          <p:spPr>
            <a:xfrm>
              <a:off x="1373057" y="1436277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300" tIns="104300" rIns="104300" bIns="1043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" sz="1467" b="1" dirty="0">
                  <a:latin typeface="Montserrat"/>
                  <a:ea typeface="Montserrat"/>
                  <a:cs typeface="Montserrat"/>
                  <a:sym typeface="Montserrat"/>
                </a:rPr>
                <a:t>Jan 2023</a:t>
              </a:r>
              <a:endParaRPr sz="1867" dirty="0"/>
            </a:p>
            <a:p>
              <a:pPr algn="ctr">
                <a:lnSpc>
                  <a:spcPct val="90000"/>
                </a:lnSpc>
                <a:spcBef>
                  <a:spcPts val="513"/>
                </a:spcBef>
                <a:buSzPts val="1100"/>
              </a:pPr>
              <a:r>
                <a:rPr lang="en" sz="1467" dirty="0">
                  <a:latin typeface="Montserrat"/>
                  <a:ea typeface="Montserrat"/>
                  <a:cs typeface="Montserrat"/>
                  <a:sym typeface="Montserrat"/>
                </a:rPr>
                <a:t>Roll-out of CU </a:t>
              </a:r>
              <a:r>
                <a:rPr lang="en-US" sz="1467" dirty="0">
                  <a:latin typeface="Montserrat"/>
                  <a:ea typeface="Montserrat"/>
                  <a:cs typeface="Montserrat"/>
                  <a:sym typeface="Montserrat"/>
                </a:rPr>
                <a:t>and CPD</a:t>
              </a:r>
              <a:r>
                <a:rPr lang="en" sz="1467" dirty="0">
                  <a:latin typeface="Montserrat"/>
                  <a:ea typeface="Montserrat"/>
                  <a:cs typeface="Montserrat"/>
                  <a:sym typeface="Montserrat"/>
                </a:rPr>
                <a:t> in schools</a:t>
              </a:r>
              <a:endParaRPr sz="1867" dirty="0"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1905783" y="1077207"/>
              <a:ext cx="239400" cy="2394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743130" y="0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  <p:sp>
          <p:nvSpPr>
            <p:cNvPr id="198" name="Google Shape;198;p5"/>
            <p:cNvSpPr txBox="1"/>
            <p:nvPr/>
          </p:nvSpPr>
          <p:spPr>
            <a:xfrm>
              <a:off x="2743130" y="0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300" tIns="104300" rIns="104300" bIns="104300" anchor="b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" sz="1467" b="1" dirty="0">
                  <a:latin typeface="Montserrat"/>
                  <a:ea typeface="Montserrat"/>
                  <a:cs typeface="Montserrat"/>
                  <a:sym typeface="Montserrat"/>
                </a:rPr>
                <a:t>Jun/Jul 2023 </a:t>
              </a:r>
              <a:r>
                <a:rPr lang="en-US" sz="1467" dirty="0">
                  <a:latin typeface="Montserrat"/>
                  <a:ea typeface="Montserrat"/>
                  <a:cs typeface="Montserrat"/>
                  <a:sym typeface="Montserrat"/>
                </a:rPr>
                <a:t>Independent </a:t>
              </a:r>
              <a:r>
                <a:rPr lang="en" sz="1467" dirty="0">
                  <a:latin typeface="Montserrat"/>
                  <a:ea typeface="Montserrat"/>
                  <a:cs typeface="Montserrat"/>
                  <a:sym typeface="Montserrat"/>
                </a:rPr>
                <a:t>"Process monitoring” round 1</a:t>
              </a:r>
              <a:endParaRPr sz="1867" dirty="0"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3275856" y="1077207"/>
              <a:ext cx="239400" cy="2394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113203" y="1436277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  <p:sp>
          <p:nvSpPr>
            <p:cNvPr id="201" name="Google Shape;201;p5"/>
            <p:cNvSpPr txBox="1"/>
            <p:nvPr/>
          </p:nvSpPr>
          <p:spPr>
            <a:xfrm>
              <a:off x="4113203" y="1436277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300" tIns="104300" rIns="104300" bIns="104300" anchor="t" anchorCtr="0">
              <a:noAutofit/>
            </a:bodyPr>
            <a:lstStyle/>
            <a:p>
              <a:pPr lvl="0" algn="ctr">
                <a:lnSpc>
                  <a:spcPct val="90000"/>
                </a:lnSpc>
                <a:buSzPts val="1100"/>
              </a:pPr>
              <a:r>
                <a:rPr lang="en" sz="1467" b="1" dirty="0">
                  <a:latin typeface="Montserrat"/>
                  <a:ea typeface="Montserrat"/>
                  <a:cs typeface="Montserrat"/>
                  <a:sym typeface="Montserrat"/>
                </a:rPr>
                <a:t>Jun/Jul 2024</a:t>
              </a:r>
              <a:endParaRPr sz="1467" dirty="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ct val="90000"/>
                </a:lnSpc>
                <a:spcBef>
                  <a:spcPts val="513"/>
                </a:spcBef>
                <a:buSzPts val="1100"/>
              </a:pPr>
              <a:r>
                <a:rPr lang="en-US" sz="1467" dirty="0">
                  <a:latin typeface="Montserrat"/>
                  <a:ea typeface="Montserrat"/>
                  <a:cs typeface="Montserrat"/>
                  <a:sym typeface="Montserrat"/>
                </a:rPr>
                <a:t>Independent </a:t>
              </a:r>
              <a:r>
                <a:rPr lang="en" sz="1467" dirty="0">
                  <a:latin typeface="Montserrat"/>
                  <a:ea typeface="Montserrat"/>
                  <a:cs typeface="Montserrat"/>
                  <a:sym typeface="Montserrat"/>
                </a:rPr>
                <a:t>"Process monitoring” round 2</a:t>
              </a:r>
              <a:endParaRPr sz="1867" dirty="0"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4645929" y="1077207"/>
              <a:ext cx="239400" cy="2394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5483277" y="0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  <p:sp>
          <p:nvSpPr>
            <p:cNvPr id="204" name="Google Shape;204;p5"/>
            <p:cNvSpPr txBox="1"/>
            <p:nvPr/>
          </p:nvSpPr>
          <p:spPr>
            <a:xfrm>
              <a:off x="5483277" y="0"/>
              <a:ext cx="1304700" cy="9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4300" tIns="104300" rIns="104300" bIns="104300" anchor="b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100"/>
              </a:pPr>
              <a:r>
                <a:rPr lang="en" sz="1467" b="1" dirty="0">
                  <a:latin typeface="Montserrat"/>
                  <a:ea typeface="Montserrat"/>
                  <a:cs typeface="Montserrat"/>
                  <a:sym typeface="Montserrat"/>
                </a:rPr>
                <a:t>Oct/Nov 2024</a:t>
              </a:r>
              <a:endParaRPr sz="1867" dirty="0"/>
            </a:p>
            <a:p>
              <a:pPr algn="ctr">
                <a:lnSpc>
                  <a:spcPct val="90000"/>
                </a:lnSpc>
                <a:spcBef>
                  <a:spcPts val="513"/>
                </a:spcBef>
                <a:buSzPts val="1100"/>
              </a:pPr>
              <a:r>
                <a:rPr lang="en" sz="1467" dirty="0">
                  <a:latin typeface="Montserrat"/>
                  <a:ea typeface="Montserrat"/>
                  <a:cs typeface="Montserrat"/>
                  <a:sym typeface="Montserrat"/>
                </a:rPr>
                <a:t>Independent endline data collection</a:t>
              </a:r>
              <a:endParaRPr sz="1867" dirty="0"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6016003" y="1077207"/>
              <a:ext cx="239400" cy="239400"/>
            </a:xfrm>
            <a:prstGeom prst="ellipse">
              <a:avLst/>
            </a:prstGeom>
            <a:solidFill>
              <a:srgbClr val="FFC00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/>
            </a:p>
          </p:txBody>
        </p:sp>
      </p:grpSp>
      <p:sp>
        <p:nvSpPr>
          <p:cNvPr id="206" name="Google Shape;206;p5"/>
          <p:cNvSpPr/>
          <p:nvPr/>
        </p:nvSpPr>
        <p:spPr>
          <a:xfrm rot="-5400000">
            <a:off x="6039011" y="1999555"/>
            <a:ext cx="728400" cy="5582000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rgbClr val="009A9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dk1"/>
              </a:solidFill>
            </a:endParaRPr>
          </a:p>
        </p:txBody>
      </p:sp>
      <p:sp>
        <p:nvSpPr>
          <p:cNvPr id="207" name="Google Shape;207;p5"/>
          <p:cNvSpPr txBox="1"/>
          <p:nvPr/>
        </p:nvSpPr>
        <p:spPr>
          <a:xfrm>
            <a:off x="2696119" y="5145861"/>
            <a:ext cx="7414400" cy="110794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~2 years of </a:t>
            </a: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 </a:t>
            </a:r>
            <a: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between baseline and endline. </a:t>
            </a:r>
            <a:br>
              <a:rPr lang="en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buClr>
                <a:srgbClr val="000000"/>
              </a:buClr>
              <a:buSzPts val="1200"/>
            </a:pP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VVOB will </a:t>
            </a: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collect additional, administrative </a:t>
            </a:r>
            <a:r>
              <a:rPr lang="en-US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on program costs and implementation activities. </a:t>
            </a:r>
            <a:endParaRPr sz="1867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7C8132-FED5-B04A-214C-B02565A0E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the data collection rounds?</a:t>
            </a:r>
          </a:p>
        </p:txBody>
      </p:sp>
      <p:sp>
        <p:nvSpPr>
          <p:cNvPr id="3" name="Google Shape;1426;g2464272b837_0_37">
            <a:extLst>
              <a:ext uri="{FF2B5EF4-FFF2-40B4-BE49-F238E27FC236}">
                <a16:creationId xmlns:a16="http://schemas.microsoft.com/office/drawing/2014/main" id="{275291D5-2296-4ADC-34EC-4DE068D16F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2d74ed02be_0_34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Fira Sans Condensed" panose="020B0503050000020004" pitchFamily="34" charset="0"/>
              </a:rPr>
              <a:t>3</a:t>
            </a:fld>
            <a:endParaRPr>
              <a:latin typeface="Fira Sans Condensed" panose="020B0503050000020004" pitchFamily="34" charset="0"/>
            </a:endParaRPr>
          </a:p>
        </p:txBody>
      </p:sp>
      <p:sp>
        <p:nvSpPr>
          <p:cNvPr id="779" name="Google Shape;779;g12d74ed02be_0_34"/>
          <p:cNvSpPr txBox="1"/>
          <p:nvPr/>
        </p:nvSpPr>
        <p:spPr>
          <a:xfrm>
            <a:off x="3315175" y="1847600"/>
            <a:ext cx="128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Outputs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86" name="Google Shape;786;g12d74ed02be_0_34"/>
          <p:cNvSpPr/>
          <p:nvPr/>
        </p:nvSpPr>
        <p:spPr>
          <a:xfrm>
            <a:off x="4194437" y="243479"/>
            <a:ext cx="3851100" cy="849300"/>
          </a:xfrm>
          <a:prstGeom prst="roundRect">
            <a:avLst>
              <a:gd name="adj" fmla="val 879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Zones and their schools are assigned to the “Catch Up” program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lang="en-US"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87" name="Google Shape;787;g12d74ed02be_0_34"/>
          <p:cNvSpPr/>
          <p:nvPr/>
        </p:nvSpPr>
        <p:spPr>
          <a:xfrm>
            <a:off x="4666750" y="1566189"/>
            <a:ext cx="3090600" cy="901522"/>
          </a:xfrm>
          <a:prstGeom prst="roundRect">
            <a:avLst>
              <a:gd name="adj" fmla="val 87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Implementation fidelity </a:t>
            </a:r>
            <a:b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(e.g., training events held by NGO)</a:t>
            </a:r>
            <a:endParaRPr sz="1600" dirty="0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2" name="Google Shape;792;g12d74ed02be_0_34"/>
          <p:cNvSpPr txBox="1"/>
          <p:nvPr/>
        </p:nvSpPr>
        <p:spPr>
          <a:xfrm>
            <a:off x="556775" y="5832395"/>
            <a:ext cx="2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3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4"/>
                  </a:ext>
                </a:extLst>
              </a:rPr>
              <a:t>Final outcomes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97" name="Google Shape;797;g12d74ed02be_0_34"/>
          <p:cNvSpPr/>
          <p:nvPr/>
        </p:nvSpPr>
        <p:spPr>
          <a:xfrm>
            <a:off x="2996975" y="4182815"/>
            <a:ext cx="2963700" cy="849300"/>
          </a:xfrm>
          <a:prstGeom prst="roundRect">
            <a:avLst>
              <a:gd name="adj" fmla="val 879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Fira Sans Condensed" panose="020B0503050000020004" pitchFamily="34" charset="0"/>
                <a:sym typeface="Century Gothic"/>
              </a:rPr>
              <a:t>Instructional time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98" name="Google Shape;798;g12d74ed02be_0_34"/>
          <p:cNvSpPr txBox="1"/>
          <p:nvPr/>
        </p:nvSpPr>
        <p:spPr>
          <a:xfrm>
            <a:off x="556775" y="4294961"/>
            <a:ext cx="175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Intermediate Outcomes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99" name="Google Shape;799;g12d74ed02be_0_34"/>
          <p:cNvSpPr/>
          <p:nvPr/>
        </p:nvSpPr>
        <p:spPr>
          <a:xfrm>
            <a:off x="6617800" y="4182815"/>
            <a:ext cx="2963700" cy="849300"/>
          </a:xfrm>
          <a:prstGeom prst="roundRect">
            <a:avLst>
              <a:gd name="adj" fmla="val 879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Instructional quality</a:t>
            </a:r>
            <a:endParaRPr sz="1600" dirty="0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779;g12d74ed02be_0_34">
            <a:extLst>
              <a:ext uri="{FF2B5EF4-FFF2-40B4-BE49-F238E27FC236}">
                <a16:creationId xmlns:a16="http://schemas.microsoft.com/office/drawing/2014/main" id="{2FC8EFE8-16A2-67CC-8FF1-1A0AB10030AA}"/>
              </a:ext>
            </a:extLst>
          </p:cNvPr>
          <p:cNvSpPr txBox="1"/>
          <p:nvPr/>
        </p:nvSpPr>
        <p:spPr>
          <a:xfrm>
            <a:off x="3315175" y="3144605"/>
            <a:ext cx="128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Outputs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6" name="Google Shape;787;g12d74ed02be_0_34">
            <a:extLst>
              <a:ext uri="{FF2B5EF4-FFF2-40B4-BE49-F238E27FC236}">
                <a16:creationId xmlns:a16="http://schemas.microsoft.com/office/drawing/2014/main" id="{A2AEB3B9-558C-1F88-89FA-B92745794EB1}"/>
              </a:ext>
            </a:extLst>
          </p:cNvPr>
          <p:cNvSpPr/>
          <p:nvPr/>
        </p:nvSpPr>
        <p:spPr>
          <a:xfrm>
            <a:off x="4666750" y="2863194"/>
            <a:ext cx="3090600" cy="901522"/>
          </a:xfrm>
          <a:prstGeom prst="roundRect">
            <a:avLst>
              <a:gd name="adj" fmla="val 87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Program take-up</a:t>
            </a:r>
            <a:b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(e.g., remedial classes </a:t>
            </a:r>
            <a:b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taught by teachers)</a:t>
            </a:r>
            <a:endParaRPr sz="1600" dirty="0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67;g24510cd52a3_0_501">
            <a:extLst>
              <a:ext uri="{FF2B5EF4-FFF2-40B4-BE49-F238E27FC236}">
                <a16:creationId xmlns:a16="http://schemas.microsoft.com/office/drawing/2014/main" id="{C2C061B7-D2B6-54EF-1187-DD1159DDD54C}"/>
              </a:ext>
            </a:extLst>
          </p:cNvPr>
          <p:cNvSpPr/>
          <p:nvPr/>
        </p:nvSpPr>
        <p:spPr>
          <a:xfrm>
            <a:off x="3417049" y="5638118"/>
            <a:ext cx="2301900" cy="698700"/>
          </a:xfrm>
          <a:prstGeom prst="roundRect">
            <a:avLst>
              <a:gd name="adj" fmla="val 879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Children’s foundational numeracy skills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8" name="Google Shape;768;g24510cd52a3_0_501">
            <a:extLst>
              <a:ext uri="{FF2B5EF4-FFF2-40B4-BE49-F238E27FC236}">
                <a16:creationId xmlns:a16="http://schemas.microsoft.com/office/drawing/2014/main" id="{2F3EB14E-9DB9-4AE8-15D2-FC4B74AB90B6}"/>
              </a:ext>
            </a:extLst>
          </p:cNvPr>
          <p:cNvSpPr/>
          <p:nvPr/>
        </p:nvSpPr>
        <p:spPr>
          <a:xfrm>
            <a:off x="7022599" y="5638118"/>
            <a:ext cx="2301900" cy="698700"/>
          </a:xfrm>
          <a:prstGeom prst="roundRect">
            <a:avLst>
              <a:gd name="adj" fmla="val 879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Children’s foundational literacy skills</a:t>
            </a:r>
            <a:endParaRPr lang="en-US"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1" name="Google Shape;826;g12d74ed02be_0_108">
            <a:extLst>
              <a:ext uri="{FF2B5EF4-FFF2-40B4-BE49-F238E27FC236}">
                <a16:creationId xmlns:a16="http://schemas.microsoft.com/office/drawing/2014/main" id="{DD7F4834-CFF5-CE6C-C735-C6AB281D41E1}"/>
              </a:ext>
            </a:extLst>
          </p:cNvPr>
          <p:cNvSpPr txBox="1"/>
          <p:nvPr/>
        </p:nvSpPr>
        <p:spPr>
          <a:xfrm>
            <a:off x="5796493" y="1137277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12" name="Google Shape;830;g12d74ed02be_0_108">
            <a:extLst>
              <a:ext uri="{FF2B5EF4-FFF2-40B4-BE49-F238E27FC236}">
                <a16:creationId xmlns:a16="http://schemas.microsoft.com/office/drawing/2014/main" id="{842F8B18-08B8-FCB4-1C6B-CC5432B01456}"/>
              </a:ext>
            </a:extLst>
          </p:cNvPr>
          <p:cNvCxnSpPr/>
          <p:nvPr/>
        </p:nvCxnSpPr>
        <p:spPr>
          <a:xfrm>
            <a:off x="6301653" y="1177375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826;g12d74ed02be_0_108">
            <a:extLst>
              <a:ext uri="{FF2B5EF4-FFF2-40B4-BE49-F238E27FC236}">
                <a16:creationId xmlns:a16="http://schemas.microsoft.com/office/drawing/2014/main" id="{B0D3FB33-0FD1-4CA3-BB2B-94A655FF38B4}"/>
              </a:ext>
            </a:extLst>
          </p:cNvPr>
          <p:cNvSpPr txBox="1"/>
          <p:nvPr/>
        </p:nvSpPr>
        <p:spPr>
          <a:xfrm>
            <a:off x="5796493" y="2445095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14" name="Google Shape;830;g12d74ed02be_0_108">
            <a:extLst>
              <a:ext uri="{FF2B5EF4-FFF2-40B4-BE49-F238E27FC236}">
                <a16:creationId xmlns:a16="http://schemas.microsoft.com/office/drawing/2014/main" id="{517835E0-C6F0-78DA-E44E-E252742EBF0E}"/>
              </a:ext>
            </a:extLst>
          </p:cNvPr>
          <p:cNvCxnSpPr/>
          <p:nvPr/>
        </p:nvCxnSpPr>
        <p:spPr>
          <a:xfrm>
            <a:off x="6301653" y="2485193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826;g12d74ed02be_0_108">
            <a:extLst>
              <a:ext uri="{FF2B5EF4-FFF2-40B4-BE49-F238E27FC236}">
                <a16:creationId xmlns:a16="http://schemas.microsoft.com/office/drawing/2014/main" id="{49A32EA1-0EF7-4EC7-C7F3-6437870CD902}"/>
              </a:ext>
            </a:extLst>
          </p:cNvPr>
          <p:cNvSpPr txBox="1"/>
          <p:nvPr/>
        </p:nvSpPr>
        <p:spPr>
          <a:xfrm>
            <a:off x="4349275" y="3773665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16" name="Google Shape;830;g12d74ed02be_0_108">
            <a:extLst>
              <a:ext uri="{FF2B5EF4-FFF2-40B4-BE49-F238E27FC236}">
                <a16:creationId xmlns:a16="http://schemas.microsoft.com/office/drawing/2014/main" id="{76C121A1-554B-C974-5AB7-FCFCE4CAA109}"/>
              </a:ext>
            </a:extLst>
          </p:cNvPr>
          <p:cNvCxnSpPr/>
          <p:nvPr/>
        </p:nvCxnSpPr>
        <p:spPr>
          <a:xfrm>
            <a:off x="4854435" y="3813763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826;g12d74ed02be_0_108">
            <a:extLst>
              <a:ext uri="{FF2B5EF4-FFF2-40B4-BE49-F238E27FC236}">
                <a16:creationId xmlns:a16="http://schemas.microsoft.com/office/drawing/2014/main" id="{5F5B03B5-49C1-F8E8-18CC-93E598A6029C}"/>
              </a:ext>
            </a:extLst>
          </p:cNvPr>
          <p:cNvSpPr txBox="1"/>
          <p:nvPr/>
        </p:nvSpPr>
        <p:spPr>
          <a:xfrm>
            <a:off x="7022599" y="3773665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18" name="Google Shape;830;g12d74ed02be_0_108">
            <a:extLst>
              <a:ext uri="{FF2B5EF4-FFF2-40B4-BE49-F238E27FC236}">
                <a16:creationId xmlns:a16="http://schemas.microsoft.com/office/drawing/2014/main" id="{1A64F9EE-3A92-BD32-BD2C-D2ED66B692C1}"/>
              </a:ext>
            </a:extLst>
          </p:cNvPr>
          <p:cNvCxnSpPr/>
          <p:nvPr/>
        </p:nvCxnSpPr>
        <p:spPr>
          <a:xfrm>
            <a:off x="7527759" y="3813763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826;g12d74ed02be_0_108">
            <a:extLst>
              <a:ext uri="{FF2B5EF4-FFF2-40B4-BE49-F238E27FC236}">
                <a16:creationId xmlns:a16="http://schemas.microsoft.com/office/drawing/2014/main" id="{72CEFD27-0D1D-90EB-3B09-D6F52D8A30C0}"/>
              </a:ext>
            </a:extLst>
          </p:cNvPr>
          <p:cNvSpPr txBox="1"/>
          <p:nvPr/>
        </p:nvSpPr>
        <p:spPr>
          <a:xfrm>
            <a:off x="4093975" y="5148597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20" name="Google Shape;830;g12d74ed02be_0_108">
            <a:extLst>
              <a:ext uri="{FF2B5EF4-FFF2-40B4-BE49-F238E27FC236}">
                <a16:creationId xmlns:a16="http://schemas.microsoft.com/office/drawing/2014/main" id="{00EEF5CC-7B1A-3E92-2476-D14D37020741}"/>
              </a:ext>
            </a:extLst>
          </p:cNvPr>
          <p:cNvCxnSpPr/>
          <p:nvPr/>
        </p:nvCxnSpPr>
        <p:spPr>
          <a:xfrm>
            <a:off x="4599135" y="5188695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826;g12d74ed02be_0_108">
            <a:extLst>
              <a:ext uri="{FF2B5EF4-FFF2-40B4-BE49-F238E27FC236}">
                <a16:creationId xmlns:a16="http://schemas.microsoft.com/office/drawing/2014/main" id="{25F643BC-84E9-9C59-0C8A-89A47295D873}"/>
              </a:ext>
            </a:extLst>
          </p:cNvPr>
          <p:cNvSpPr txBox="1"/>
          <p:nvPr/>
        </p:nvSpPr>
        <p:spPr>
          <a:xfrm>
            <a:off x="7757350" y="5148597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22" name="Google Shape;830;g12d74ed02be_0_108">
            <a:extLst>
              <a:ext uri="{FF2B5EF4-FFF2-40B4-BE49-F238E27FC236}">
                <a16:creationId xmlns:a16="http://schemas.microsoft.com/office/drawing/2014/main" id="{6DA4864B-AA4D-4A3E-C37B-C6CB20B3BDF3}"/>
              </a:ext>
            </a:extLst>
          </p:cNvPr>
          <p:cNvCxnSpPr/>
          <p:nvPr/>
        </p:nvCxnSpPr>
        <p:spPr>
          <a:xfrm>
            <a:off x="8262510" y="5188695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" name="Google Shape;777;g12d74ed02be_0_34">
            <a:extLst>
              <a:ext uri="{FF2B5EF4-FFF2-40B4-BE49-F238E27FC236}">
                <a16:creationId xmlns:a16="http://schemas.microsoft.com/office/drawing/2014/main" id="{D106C550-458E-1B0E-2C3F-DC61894B444C}"/>
              </a:ext>
            </a:extLst>
          </p:cNvPr>
          <p:cNvSpPr txBox="1"/>
          <p:nvPr/>
        </p:nvSpPr>
        <p:spPr>
          <a:xfrm>
            <a:off x="2708181" y="375761"/>
            <a:ext cx="1289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Inputs and activities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9D0B4EA-3D13-0C69-90B3-4889A85CA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</p:spPr>
        <p:txBody>
          <a:bodyPr>
            <a:normAutofit fontScale="90000"/>
          </a:bodyPr>
          <a:lstStyle/>
          <a:p>
            <a:r>
              <a:rPr lang="en-US" dirty="0"/>
              <a:t>Alignment with Catch Up’s Theory of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9177A-8789-9C7F-F584-9DC539A4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323642"/>
            <a:ext cx="8966804" cy="5464508"/>
          </a:xfrm>
          <a:prstGeom prst="rect">
            <a:avLst/>
          </a:prstGeom>
        </p:spPr>
      </p:pic>
      <p:sp>
        <p:nvSpPr>
          <p:cNvPr id="3" name="Google Shape;1426;g2464272b837_0_37">
            <a:extLst>
              <a:ext uri="{FF2B5EF4-FFF2-40B4-BE49-F238E27FC236}">
                <a16:creationId xmlns:a16="http://schemas.microsoft.com/office/drawing/2014/main" id="{6ACC4B2A-8874-3F0B-8D19-14321AC0FB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833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BE5FFE-8F0C-3BEC-A0D2-47087323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9" y="1296841"/>
            <a:ext cx="11817349" cy="5497658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89D0B4EA-3D13-0C69-90B3-4889A85CA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</p:spPr>
        <p:txBody>
          <a:bodyPr>
            <a:normAutofit fontScale="90000"/>
          </a:bodyPr>
          <a:lstStyle/>
          <a:p>
            <a:r>
              <a:rPr lang="en-US" dirty="0"/>
              <a:t>Alignment with Catch Up’s Theory of Change</a:t>
            </a:r>
          </a:p>
        </p:txBody>
      </p:sp>
      <p:sp>
        <p:nvSpPr>
          <p:cNvPr id="3" name="Google Shape;1426;g2464272b837_0_37">
            <a:extLst>
              <a:ext uri="{FF2B5EF4-FFF2-40B4-BE49-F238E27FC236}">
                <a16:creationId xmlns:a16="http://schemas.microsoft.com/office/drawing/2014/main" id="{0EADFF25-69F3-1594-A6CB-53543FED81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0410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01615F-09C3-456B-AA10-746966815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300307"/>
              </p:ext>
            </p:extLst>
          </p:nvPr>
        </p:nvGraphicFramePr>
        <p:xfrm>
          <a:off x="412641" y="1439966"/>
          <a:ext cx="11366715" cy="5286300"/>
        </p:xfrm>
        <a:graphic>
          <a:graphicData uri="http://schemas.openxmlformats.org/drawingml/2006/table">
            <a:tbl>
              <a:tblPr firstRow="1" bandRow="1"/>
              <a:tblGrid>
                <a:gridCol w="1410085">
                  <a:extLst>
                    <a:ext uri="{9D8B030D-6E8A-4147-A177-3AD203B41FA5}">
                      <a16:colId xmlns:a16="http://schemas.microsoft.com/office/drawing/2014/main" val="3284163213"/>
                    </a:ext>
                  </a:extLst>
                </a:gridCol>
                <a:gridCol w="1991326">
                  <a:extLst>
                    <a:ext uri="{9D8B030D-6E8A-4147-A177-3AD203B41FA5}">
                      <a16:colId xmlns:a16="http://schemas.microsoft.com/office/drawing/2014/main" val="38262665"/>
                    </a:ext>
                  </a:extLst>
                </a:gridCol>
                <a:gridCol w="1991326">
                  <a:extLst>
                    <a:ext uri="{9D8B030D-6E8A-4147-A177-3AD203B41FA5}">
                      <a16:colId xmlns:a16="http://schemas.microsoft.com/office/drawing/2014/main" val="4103068340"/>
                    </a:ext>
                  </a:extLst>
                </a:gridCol>
                <a:gridCol w="1991326">
                  <a:extLst>
                    <a:ext uri="{9D8B030D-6E8A-4147-A177-3AD203B41FA5}">
                      <a16:colId xmlns:a16="http://schemas.microsoft.com/office/drawing/2014/main" val="1574502352"/>
                    </a:ext>
                  </a:extLst>
                </a:gridCol>
                <a:gridCol w="1991326">
                  <a:extLst>
                    <a:ext uri="{9D8B030D-6E8A-4147-A177-3AD203B41FA5}">
                      <a16:colId xmlns:a16="http://schemas.microsoft.com/office/drawing/2014/main" val="3557656655"/>
                    </a:ext>
                  </a:extLst>
                </a:gridCol>
                <a:gridCol w="1991326">
                  <a:extLst>
                    <a:ext uri="{9D8B030D-6E8A-4147-A177-3AD203B41FA5}">
                      <a16:colId xmlns:a16="http://schemas.microsoft.com/office/drawing/2014/main" val="1925189213"/>
                    </a:ext>
                  </a:extLst>
                </a:gridCol>
              </a:tblGrid>
              <a:tr h="397975">
                <a:tc>
                  <a:txBody>
                    <a:bodyPr/>
                    <a:lstStyle/>
                    <a:p>
                      <a:r>
                        <a:rPr lang="en-US" sz="1800" dirty="0"/>
                        <a:t>Round</a:t>
                      </a:r>
                    </a:p>
                  </a:txBody>
                  <a:tcPr marL="115958" marR="115958" marT="57979" marB="57979">
                    <a:solidFill>
                      <a:srgbClr val="6C9F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Source</a:t>
                      </a:r>
                    </a:p>
                  </a:txBody>
                  <a:tcPr marL="115958" marR="115958" marT="57979" marB="57979">
                    <a:solidFill>
                      <a:srgbClr val="6C9F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Concept</a:t>
                      </a:r>
                    </a:p>
                  </a:txBody>
                  <a:tcPr marL="115958" marR="115958" marT="57979" marB="57979">
                    <a:solidFill>
                      <a:srgbClr val="6C9F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Ex. indicators</a:t>
                      </a:r>
                    </a:p>
                  </a:txBody>
                  <a:tcPr marL="115958" marR="115958" marT="57979" marB="57979">
                    <a:solidFill>
                      <a:srgbClr val="6C9F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Theory</a:t>
                      </a:r>
                    </a:p>
                  </a:txBody>
                  <a:tcPr marL="115958" marR="115958" marT="57979" marB="57979">
                    <a:solidFill>
                      <a:srgbClr val="6C9FB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Analyses</a:t>
                      </a:r>
                    </a:p>
                  </a:txBody>
                  <a:tcPr marL="115958" marR="115958" marT="57979" marB="57979">
                    <a:solidFill>
                      <a:srgbClr val="6C9F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82271"/>
                  </a:ext>
                </a:extLst>
              </a:tr>
              <a:tr h="594285">
                <a:tc>
                  <a:txBody>
                    <a:bodyPr/>
                    <a:lstStyle/>
                    <a:p>
                      <a:r>
                        <a:rPr lang="en-US" sz="1100" b="1" dirty="0"/>
                        <a:t>Listing exercise.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Phone calls to headmasters.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School </a:t>
                      </a:r>
                      <a:r>
                        <a:rPr lang="en-US" sz="1100" b="1"/>
                        <a:t>list and student </a:t>
                      </a:r>
                      <a:r>
                        <a:rPr lang="en-US" sz="1100" b="1" dirty="0"/>
                        <a:t>enrollment.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No. of students enrolled in grade 3 at baseline.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Schools exist, enroll students in grades 3-5.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Confirming the school sample; descriptive information on schools.</a:t>
                      </a:r>
                    </a:p>
                  </a:txBody>
                  <a:tcPr marL="115958" marR="115958" marT="57979" marB="57979"/>
                </a:tc>
                <a:extLst>
                  <a:ext uri="{0D108BD9-81ED-4DB2-BD59-A6C34878D82A}">
                    <a16:rowId xmlns:a16="http://schemas.microsoft.com/office/drawing/2014/main" val="3936150174"/>
                  </a:ext>
                </a:extLst>
              </a:tr>
              <a:tr h="1109427">
                <a:tc>
                  <a:txBody>
                    <a:bodyPr/>
                    <a:lstStyle/>
                    <a:p>
                      <a:r>
                        <a:rPr lang="en-US" sz="1100" b="1" dirty="0"/>
                        <a:t>Baseline.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Enrollment rosters; one-on-one student and teacher interviews; student assessments.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Enrollment; student, teacher, school characteristics (incl. student learning levels).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Student’s gender</a:t>
                      </a:r>
                    </a:p>
                    <a:p>
                      <a:r>
                        <a:rPr lang="en-US" sz="1000" dirty="0"/>
                        <a:t>Student’s test score</a:t>
                      </a:r>
                    </a:p>
                    <a:p>
                      <a:r>
                        <a:rPr lang="en-US" sz="1000" dirty="0"/>
                        <a:t>Student’s ASER levels</a:t>
                      </a:r>
                    </a:p>
                    <a:p>
                      <a:r>
                        <a:rPr lang="en-US" sz="1000" dirty="0"/>
                        <a:t>Student’s language</a:t>
                      </a:r>
                    </a:p>
                    <a:p>
                      <a:r>
                        <a:rPr lang="en-US" sz="1000" dirty="0"/>
                        <a:t>Teacher’s language spoken at home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Random sample is representative. Potentially different effects by gender, baseline learning levels are of interest.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Attrition rates to </a:t>
                      </a:r>
                      <a:r>
                        <a:rPr lang="en-US" sz="1000" dirty="0" err="1"/>
                        <a:t>endline</a:t>
                      </a:r>
                      <a:r>
                        <a:rPr lang="en-US" sz="1000" dirty="0"/>
                        <a:t>.  Subgroup analyses at </a:t>
                      </a:r>
                      <a:r>
                        <a:rPr lang="en-US" sz="1000" dirty="0" err="1"/>
                        <a:t>endline</a:t>
                      </a:r>
                      <a:r>
                        <a:rPr lang="en-US" sz="1000" dirty="0"/>
                        <a:t>. Controls provide additional precision. Additional baseline </a:t>
                      </a:r>
                      <a:r>
                        <a:rPr lang="en-US" sz="1000" dirty="0" err="1"/>
                        <a:t>descriptives</a:t>
                      </a:r>
                      <a:r>
                        <a:rPr lang="en-US" sz="1000" dirty="0"/>
                        <a:t> as requested.</a:t>
                      </a:r>
                    </a:p>
                  </a:txBody>
                  <a:tcPr marL="115958" marR="115958" marT="57979" marB="57979"/>
                </a:tc>
                <a:extLst>
                  <a:ext uri="{0D108BD9-81ED-4DB2-BD59-A6C34878D82A}">
                    <a16:rowId xmlns:a16="http://schemas.microsoft.com/office/drawing/2014/main" val="2419749238"/>
                  </a:ext>
                </a:extLst>
              </a:tr>
              <a:tr h="832592">
                <a:tc>
                  <a:txBody>
                    <a:bodyPr/>
                    <a:lstStyle/>
                    <a:p>
                      <a:r>
                        <a:rPr lang="en-US" sz="1100" b="1" dirty="0"/>
                        <a:t>“Process monitoring” rounds 1 and 2.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One-on-one student and teacher interviews, classroom obs.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Implementation fidelity and program take-up.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Teachers hold Catch Up classes.</a:t>
                      </a:r>
                    </a:p>
                    <a:p>
                      <a:r>
                        <a:rPr lang="en-US" sz="1000" dirty="0"/>
                        <a:t>Teachers participate in CPD.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program is implemented as intended, teachers use it (Catch Up and CPD).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Descriptives</a:t>
                      </a:r>
                      <a:r>
                        <a:rPr lang="en-US" sz="1000" dirty="0"/>
                        <a:t>, for the randomly assigned program schools only.</a:t>
                      </a:r>
                    </a:p>
                  </a:txBody>
                  <a:tcPr marL="115958" marR="115958" marT="57979" marB="57979"/>
                </a:tc>
                <a:extLst>
                  <a:ext uri="{0D108BD9-81ED-4DB2-BD59-A6C34878D82A}">
                    <a16:rowId xmlns:a16="http://schemas.microsoft.com/office/drawing/2014/main" val="968632585"/>
                  </a:ext>
                </a:extLst>
              </a:tr>
              <a:tr h="753728">
                <a:tc>
                  <a:txBody>
                    <a:bodyPr/>
                    <a:lstStyle/>
                    <a:p>
                      <a:r>
                        <a:rPr lang="en-US" sz="1100" b="1" dirty="0"/>
                        <a:t>“Process monitoring” rounds 1 and 2.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One-on-one student and teacher interviews, classroom obs.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Intermediate outcomes.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Instructional time.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Teaching quality.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Teacher skills improve. Instructional time, quality improves. Remedial instruction increases. 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Program impacts, comparing the three experimental arms.</a:t>
                      </a:r>
                    </a:p>
                  </a:txBody>
                  <a:tcPr marL="115958" marR="115958" marT="57979" marB="57979"/>
                </a:tc>
                <a:extLst>
                  <a:ext uri="{0D108BD9-81ED-4DB2-BD59-A6C34878D82A}">
                    <a16:rowId xmlns:a16="http://schemas.microsoft.com/office/drawing/2014/main" val="2739985376"/>
                  </a:ext>
                </a:extLst>
              </a:tr>
              <a:tr h="594285">
                <a:tc>
                  <a:txBody>
                    <a:bodyPr/>
                    <a:lstStyle/>
                    <a:p>
                      <a:r>
                        <a:rPr lang="en-US" sz="1100" b="1" dirty="0" err="1"/>
                        <a:t>Endline</a:t>
                      </a:r>
                      <a:r>
                        <a:rPr lang="en-US" sz="1100" b="1" dirty="0"/>
                        <a:t>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One-on-one student and teacher interviews, student assessments.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Main outcomes.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Student’s test score</a:t>
                      </a:r>
                    </a:p>
                    <a:p>
                      <a:r>
                        <a:rPr lang="en-US" sz="1000" dirty="0"/>
                        <a:t>Student’s ASER levels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Foundational learning improves (in math and literacy).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Program impacts, comparing the three experimental arms. Subgroup analyses.</a:t>
                      </a:r>
                    </a:p>
                  </a:txBody>
                  <a:tcPr marL="115958" marR="115958" marT="57979" marB="57979"/>
                </a:tc>
                <a:extLst>
                  <a:ext uri="{0D108BD9-81ED-4DB2-BD59-A6C34878D82A}">
                    <a16:rowId xmlns:a16="http://schemas.microsoft.com/office/drawing/2014/main" val="2701666681"/>
                  </a:ext>
                </a:extLst>
              </a:tr>
              <a:tr h="1004008">
                <a:tc>
                  <a:txBody>
                    <a:bodyPr/>
                    <a:lstStyle/>
                    <a:p>
                      <a:r>
                        <a:rPr lang="en-US" sz="1100" b="1" dirty="0"/>
                        <a:t>Admin. data.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Training attendance data; CPD backend data; financial records.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Implementation fidelity and program take-up; intervention characteristics.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Staff participate in trainings.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Teachers participate in CPD.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Costs per child.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The program is implemented as intended, teachers use it (Catch Up and CPD). Costs are of interest.</a:t>
                      </a:r>
                    </a:p>
                  </a:txBody>
                  <a:tcPr marL="115958" marR="115958" marT="57979" marB="5797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/>
                        <a:t>Descriptives</a:t>
                      </a:r>
                      <a:r>
                        <a:rPr lang="en-US" sz="1000" dirty="0"/>
                        <a:t>, for the randomly assigned program schools only; cost effectiveness analysis.</a:t>
                      </a:r>
                    </a:p>
                  </a:txBody>
                  <a:tcPr marL="115958" marR="115958" marT="57979" marB="57979"/>
                </a:tc>
                <a:extLst>
                  <a:ext uri="{0D108BD9-81ED-4DB2-BD59-A6C34878D82A}">
                    <a16:rowId xmlns:a16="http://schemas.microsoft.com/office/drawing/2014/main" val="263339743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5937BBC-1764-C664-1739-DD3C9B2DC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collection blueprint</a:t>
            </a:r>
          </a:p>
        </p:txBody>
      </p:sp>
      <p:sp>
        <p:nvSpPr>
          <p:cNvPr id="2" name="Google Shape;1426;g2464272b837_0_37">
            <a:extLst>
              <a:ext uri="{FF2B5EF4-FFF2-40B4-BE49-F238E27FC236}">
                <a16:creationId xmlns:a16="http://schemas.microsoft.com/office/drawing/2014/main" id="{491D660E-5056-4E12-27AD-D399FD32A5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568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937BBC-1764-C664-1739-DD3C9B2DC9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collection blueprint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58620-44EC-33BF-4E28-E64A145A3CEE}"/>
              </a:ext>
            </a:extLst>
          </p:cNvPr>
          <p:cNvSpPr txBox="1"/>
          <p:nvPr/>
        </p:nvSpPr>
        <p:spPr>
          <a:xfrm>
            <a:off x="6399213" y="1554490"/>
            <a:ext cx="26558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44A70"/>
                </a:solidFill>
                <a:latin typeface="Montserrat"/>
                <a:sym typeface="Montserrat"/>
                <a:hlinkClick r:id="rId3"/>
              </a:rPr>
              <a:t>https://docs.google.com/spreadsheets/d/1pgvvRHDp8IC3U_-CIS2ONfBN-EMrJgjnTjI6_HivCIM/edit?usp=sharing</a:t>
            </a:r>
            <a:endParaRPr lang="en-US" dirty="0">
              <a:solidFill>
                <a:srgbClr val="244A7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1DE69B-0E67-35BC-9CDD-5DC01D4FE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90" y="1403350"/>
            <a:ext cx="5828610" cy="5358426"/>
          </a:xfrm>
          <a:prstGeom prst="rect">
            <a:avLst/>
          </a:prstGeom>
        </p:spPr>
      </p:pic>
      <p:sp>
        <p:nvSpPr>
          <p:cNvPr id="2" name="Google Shape;1426;g2464272b837_0_37">
            <a:extLst>
              <a:ext uri="{FF2B5EF4-FFF2-40B4-BE49-F238E27FC236}">
                <a16:creationId xmlns:a16="http://schemas.microsoft.com/office/drawing/2014/main" id="{669531FA-A018-0475-FD23-399D297DA8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919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F6E3CD-FDB0-8197-3B92-5FECDD753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 for next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41E86-B3A4-BA76-A725-320F0648EF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DB857-71E3-ADCB-D8AD-5283ED188AE5}"/>
              </a:ext>
            </a:extLst>
          </p:cNvPr>
          <p:cNvSpPr txBox="1"/>
          <p:nvPr/>
        </p:nvSpPr>
        <p:spPr>
          <a:xfrm>
            <a:off x="4505124" y="5062217"/>
            <a:ext cx="3690434" cy="584775"/>
          </a:xfrm>
          <a:prstGeom prst="rect">
            <a:avLst/>
          </a:prstGeom>
          <a:solidFill>
            <a:srgbClr val="8BACCC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44A70"/>
                </a:solidFill>
                <a:latin typeface="Fira Sans Condensed" panose="020B0503050000020004" pitchFamily="34" charset="0"/>
              </a:rPr>
              <a:t>Meet with your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911A6-FEF4-1D5B-6DED-22173DAB1B4B}"/>
              </a:ext>
            </a:extLst>
          </p:cNvPr>
          <p:cNvSpPr txBox="1"/>
          <p:nvPr/>
        </p:nvSpPr>
        <p:spPr>
          <a:xfrm>
            <a:off x="4745575" y="5843267"/>
            <a:ext cx="3209533" cy="584775"/>
          </a:xfrm>
          <a:prstGeom prst="rect">
            <a:avLst/>
          </a:prstGeom>
          <a:solidFill>
            <a:srgbClr val="8BACCC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44A70"/>
                </a:solidFill>
                <a:latin typeface="Fira Sans Condensed" panose="020B0503050000020004" pitchFamily="34" charset="0"/>
              </a:rPr>
              <a:t>Submit on Canvas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3ED76-8D89-71A1-F949-222598830749}"/>
              </a:ext>
            </a:extLst>
          </p:cNvPr>
          <p:cNvSpPr txBox="1"/>
          <p:nvPr/>
        </p:nvSpPr>
        <p:spPr>
          <a:xfrm>
            <a:off x="3720189" y="4276084"/>
            <a:ext cx="4751622" cy="584775"/>
          </a:xfrm>
          <a:prstGeom prst="rect">
            <a:avLst/>
          </a:prstGeom>
          <a:solidFill>
            <a:srgbClr val="8BACCC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44A70"/>
                </a:solidFill>
                <a:latin typeface="Fira Sans Condensed" panose="020B0503050000020004" pitchFamily="34" charset="0"/>
              </a:rPr>
              <a:t>Due at the end of the week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EF417-0288-EE07-1E6A-4416E47573B0}"/>
              </a:ext>
            </a:extLst>
          </p:cNvPr>
          <p:cNvSpPr txBox="1"/>
          <p:nvPr/>
        </p:nvSpPr>
        <p:spPr>
          <a:xfrm>
            <a:off x="2573240" y="2342918"/>
            <a:ext cx="7045518" cy="584775"/>
          </a:xfrm>
          <a:prstGeom prst="rect">
            <a:avLst/>
          </a:prstGeom>
          <a:solidFill>
            <a:srgbClr val="8BACCC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44A70"/>
                </a:solidFill>
                <a:latin typeface="Fira Sans Condensed" panose="020B0503050000020004" pitchFamily="34" charset="0"/>
              </a:rPr>
              <a:t>Submit on Canvas, ask for help on Slack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5BA90-BB41-70F8-5DD2-897ECF140167}"/>
              </a:ext>
            </a:extLst>
          </p:cNvPr>
          <p:cNvSpPr txBox="1"/>
          <p:nvPr/>
        </p:nvSpPr>
        <p:spPr>
          <a:xfrm>
            <a:off x="3886099" y="1382285"/>
            <a:ext cx="4419800" cy="769441"/>
          </a:xfrm>
          <a:prstGeom prst="rect">
            <a:avLst/>
          </a:prstGeom>
          <a:solidFill>
            <a:srgbClr val="244A7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Reading reactions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7E720-93C8-48B2-4554-FEA651061BEB}"/>
              </a:ext>
            </a:extLst>
          </p:cNvPr>
          <p:cNvSpPr txBox="1"/>
          <p:nvPr/>
        </p:nvSpPr>
        <p:spPr>
          <a:xfrm>
            <a:off x="3773889" y="3305285"/>
            <a:ext cx="4644220" cy="769441"/>
          </a:xfrm>
          <a:prstGeom prst="rect">
            <a:avLst/>
          </a:prstGeom>
          <a:solidFill>
            <a:srgbClr val="244A7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Submit Milestone 1</a:t>
            </a:r>
          </a:p>
        </p:txBody>
      </p:sp>
    </p:spTree>
    <p:extLst>
      <p:ext uri="{BB962C8B-B14F-4D97-AF65-F5344CB8AC3E}">
        <p14:creationId xmlns:p14="http://schemas.microsoft.com/office/powerpoint/2010/main" val="401412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2d74ed02be_0_34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4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latin typeface="Fira Sans Condensed" panose="020B0503050000020004" pitchFamily="34" charset="0"/>
              </a:rPr>
              <a:t>4</a:t>
            </a:fld>
            <a:endParaRPr>
              <a:latin typeface="Fira Sans Condensed" panose="020B0503050000020004" pitchFamily="34" charset="0"/>
            </a:endParaRPr>
          </a:p>
        </p:txBody>
      </p:sp>
      <p:sp>
        <p:nvSpPr>
          <p:cNvPr id="777" name="Google Shape;777;g12d74ed02be_0_34"/>
          <p:cNvSpPr txBox="1"/>
          <p:nvPr/>
        </p:nvSpPr>
        <p:spPr>
          <a:xfrm>
            <a:off x="2708181" y="375761"/>
            <a:ext cx="1289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Inputs and activities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79" name="Google Shape;779;g12d74ed02be_0_34"/>
          <p:cNvSpPr txBox="1"/>
          <p:nvPr/>
        </p:nvSpPr>
        <p:spPr>
          <a:xfrm>
            <a:off x="3315175" y="1847600"/>
            <a:ext cx="128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Outputs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86" name="Google Shape;786;g12d74ed02be_0_34"/>
          <p:cNvSpPr/>
          <p:nvPr/>
        </p:nvSpPr>
        <p:spPr>
          <a:xfrm>
            <a:off x="4194437" y="243479"/>
            <a:ext cx="3851100" cy="849300"/>
          </a:xfrm>
          <a:prstGeom prst="roundRect">
            <a:avLst>
              <a:gd name="adj" fmla="val 879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Zones and their schools are assigned to the “Catch Up” program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lang="en-US"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87" name="Google Shape;787;g12d74ed02be_0_34"/>
          <p:cNvSpPr/>
          <p:nvPr/>
        </p:nvSpPr>
        <p:spPr>
          <a:xfrm>
            <a:off x="4666750" y="1566189"/>
            <a:ext cx="3090600" cy="901522"/>
          </a:xfrm>
          <a:prstGeom prst="roundRect">
            <a:avLst>
              <a:gd name="adj" fmla="val 87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Implementation fidelity </a:t>
            </a:r>
            <a:b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(e.g., training events held by NGO)</a:t>
            </a:r>
            <a:endParaRPr sz="1600" dirty="0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2" name="Google Shape;792;g12d74ed02be_0_34"/>
          <p:cNvSpPr txBox="1"/>
          <p:nvPr/>
        </p:nvSpPr>
        <p:spPr>
          <a:xfrm>
            <a:off x="556775" y="5832395"/>
            <a:ext cx="244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3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4"/>
                  </a:ext>
                </a:extLst>
              </a:rPr>
              <a:t>Final outcomes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97" name="Google Shape;797;g12d74ed02be_0_34"/>
          <p:cNvSpPr/>
          <p:nvPr/>
        </p:nvSpPr>
        <p:spPr>
          <a:xfrm>
            <a:off x="2996975" y="4182815"/>
            <a:ext cx="2963700" cy="849300"/>
          </a:xfrm>
          <a:prstGeom prst="roundRect">
            <a:avLst>
              <a:gd name="adj" fmla="val 879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Fira Sans Condensed" panose="020B0503050000020004" pitchFamily="34" charset="0"/>
                <a:sym typeface="Century Gothic"/>
              </a:rPr>
              <a:t>Instructional time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98" name="Google Shape;798;g12d74ed02be_0_34"/>
          <p:cNvSpPr txBox="1"/>
          <p:nvPr/>
        </p:nvSpPr>
        <p:spPr>
          <a:xfrm>
            <a:off x="556775" y="4294961"/>
            <a:ext cx="1751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Intermediate Outcomes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799" name="Google Shape;799;g12d74ed02be_0_34"/>
          <p:cNvSpPr/>
          <p:nvPr/>
        </p:nvSpPr>
        <p:spPr>
          <a:xfrm>
            <a:off x="6617800" y="4182815"/>
            <a:ext cx="2963700" cy="849300"/>
          </a:xfrm>
          <a:prstGeom prst="roundRect">
            <a:avLst>
              <a:gd name="adj" fmla="val 879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Instructional quality</a:t>
            </a:r>
            <a:endParaRPr sz="1600" dirty="0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779;g12d74ed02be_0_34">
            <a:extLst>
              <a:ext uri="{FF2B5EF4-FFF2-40B4-BE49-F238E27FC236}">
                <a16:creationId xmlns:a16="http://schemas.microsoft.com/office/drawing/2014/main" id="{2FC8EFE8-16A2-67CC-8FF1-1A0AB10030AA}"/>
              </a:ext>
            </a:extLst>
          </p:cNvPr>
          <p:cNvSpPr txBox="1"/>
          <p:nvPr/>
        </p:nvSpPr>
        <p:spPr>
          <a:xfrm>
            <a:off x="3315175" y="3144605"/>
            <a:ext cx="128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2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Outputs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6" name="Google Shape;787;g12d74ed02be_0_34">
            <a:extLst>
              <a:ext uri="{FF2B5EF4-FFF2-40B4-BE49-F238E27FC236}">
                <a16:creationId xmlns:a16="http://schemas.microsoft.com/office/drawing/2014/main" id="{A2AEB3B9-558C-1F88-89FA-B92745794EB1}"/>
              </a:ext>
            </a:extLst>
          </p:cNvPr>
          <p:cNvSpPr/>
          <p:nvPr/>
        </p:nvSpPr>
        <p:spPr>
          <a:xfrm>
            <a:off x="4666750" y="2863194"/>
            <a:ext cx="3090600" cy="901522"/>
          </a:xfrm>
          <a:prstGeom prst="roundRect">
            <a:avLst>
              <a:gd name="adj" fmla="val 87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Program take-up</a:t>
            </a:r>
            <a:b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(e.g., remedial classes </a:t>
            </a:r>
            <a:b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taught by teachers)</a:t>
            </a:r>
            <a:endParaRPr sz="1600" dirty="0">
              <a:solidFill>
                <a:schemeClr val="lt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67;g24510cd52a3_0_501">
            <a:extLst>
              <a:ext uri="{FF2B5EF4-FFF2-40B4-BE49-F238E27FC236}">
                <a16:creationId xmlns:a16="http://schemas.microsoft.com/office/drawing/2014/main" id="{C2C061B7-D2B6-54EF-1187-DD1159DDD54C}"/>
              </a:ext>
            </a:extLst>
          </p:cNvPr>
          <p:cNvSpPr/>
          <p:nvPr/>
        </p:nvSpPr>
        <p:spPr>
          <a:xfrm>
            <a:off x="3417049" y="5638118"/>
            <a:ext cx="2301900" cy="698700"/>
          </a:xfrm>
          <a:prstGeom prst="roundRect">
            <a:avLst>
              <a:gd name="adj" fmla="val 879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Children’s foundational numeracy skills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8" name="Google Shape;768;g24510cd52a3_0_501">
            <a:extLst>
              <a:ext uri="{FF2B5EF4-FFF2-40B4-BE49-F238E27FC236}">
                <a16:creationId xmlns:a16="http://schemas.microsoft.com/office/drawing/2014/main" id="{2F3EB14E-9DB9-4AE8-15D2-FC4B74AB90B6}"/>
              </a:ext>
            </a:extLst>
          </p:cNvPr>
          <p:cNvSpPr/>
          <p:nvPr/>
        </p:nvSpPr>
        <p:spPr>
          <a:xfrm>
            <a:off x="7022599" y="5638118"/>
            <a:ext cx="2301900" cy="698700"/>
          </a:xfrm>
          <a:prstGeom prst="roundRect">
            <a:avLst>
              <a:gd name="adj" fmla="val 879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Children’s foundational literacy skills</a:t>
            </a:r>
            <a:endParaRPr lang="en-US"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1" name="Google Shape;826;g12d74ed02be_0_108">
            <a:extLst>
              <a:ext uri="{FF2B5EF4-FFF2-40B4-BE49-F238E27FC236}">
                <a16:creationId xmlns:a16="http://schemas.microsoft.com/office/drawing/2014/main" id="{DD7F4834-CFF5-CE6C-C735-C6AB281D41E1}"/>
              </a:ext>
            </a:extLst>
          </p:cNvPr>
          <p:cNvSpPr txBox="1"/>
          <p:nvPr/>
        </p:nvSpPr>
        <p:spPr>
          <a:xfrm>
            <a:off x="5796493" y="1137277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12" name="Google Shape;830;g12d74ed02be_0_108">
            <a:extLst>
              <a:ext uri="{FF2B5EF4-FFF2-40B4-BE49-F238E27FC236}">
                <a16:creationId xmlns:a16="http://schemas.microsoft.com/office/drawing/2014/main" id="{842F8B18-08B8-FCB4-1C6B-CC5432B01456}"/>
              </a:ext>
            </a:extLst>
          </p:cNvPr>
          <p:cNvCxnSpPr/>
          <p:nvPr/>
        </p:nvCxnSpPr>
        <p:spPr>
          <a:xfrm>
            <a:off x="6301653" y="1177375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" name="Google Shape;826;g12d74ed02be_0_108">
            <a:extLst>
              <a:ext uri="{FF2B5EF4-FFF2-40B4-BE49-F238E27FC236}">
                <a16:creationId xmlns:a16="http://schemas.microsoft.com/office/drawing/2014/main" id="{B0D3FB33-0FD1-4CA3-BB2B-94A655FF38B4}"/>
              </a:ext>
            </a:extLst>
          </p:cNvPr>
          <p:cNvSpPr txBox="1"/>
          <p:nvPr/>
        </p:nvSpPr>
        <p:spPr>
          <a:xfrm>
            <a:off x="5796493" y="2445095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14" name="Google Shape;830;g12d74ed02be_0_108">
            <a:extLst>
              <a:ext uri="{FF2B5EF4-FFF2-40B4-BE49-F238E27FC236}">
                <a16:creationId xmlns:a16="http://schemas.microsoft.com/office/drawing/2014/main" id="{517835E0-C6F0-78DA-E44E-E252742EBF0E}"/>
              </a:ext>
            </a:extLst>
          </p:cNvPr>
          <p:cNvCxnSpPr/>
          <p:nvPr/>
        </p:nvCxnSpPr>
        <p:spPr>
          <a:xfrm>
            <a:off x="6301653" y="2485193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826;g12d74ed02be_0_108">
            <a:extLst>
              <a:ext uri="{FF2B5EF4-FFF2-40B4-BE49-F238E27FC236}">
                <a16:creationId xmlns:a16="http://schemas.microsoft.com/office/drawing/2014/main" id="{49A32EA1-0EF7-4EC7-C7F3-6437870CD902}"/>
              </a:ext>
            </a:extLst>
          </p:cNvPr>
          <p:cNvSpPr txBox="1"/>
          <p:nvPr/>
        </p:nvSpPr>
        <p:spPr>
          <a:xfrm>
            <a:off x="4349275" y="3773665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16" name="Google Shape;830;g12d74ed02be_0_108">
            <a:extLst>
              <a:ext uri="{FF2B5EF4-FFF2-40B4-BE49-F238E27FC236}">
                <a16:creationId xmlns:a16="http://schemas.microsoft.com/office/drawing/2014/main" id="{76C121A1-554B-C974-5AB7-FCFCE4CAA109}"/>
              </a:ext>
            </a:extLst>
          </p:cNvPr>
          <p:cNvCxnSpPr/>
          <p:nvPr/>
        </p:nvCxnSpPr>
        <p:spPr>
          <a:xfrm>
            <a:off x="4854435" y="3813763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826;g12d74ed02be_0_108">
            <a:extLst>
              <a:ext uri="{FF2B5EF4-FFF2-40B4-BE49-F238E27FC236}">
                <a16:creationId xmlns:a16="http://schemas.microsoft.com/office/drawing/2014/main" id="{5F5B03B5-49C1-F8E8-18CC-93E598A6029C}"/>
              </a:ext>
            </a:extLst>
          </p:cNvPr>
          <p:cNvSpPr txBox="1"/>
          <p:nvPr/>
        </p:nvSpPr>
        <p:spPr>
          <a:xfrm>
            <a:off x="7022599" y="3773665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18" name="Google Shape;830;g12d74ed02be_0_108">
            <a:extLst>
              <a:ext uri="{FF2B5EF4-FFF2-40B4-BE49-F238E27FC236}">
                <a16:creationId xmlns:a16="http://schemas.microsoft.com/office/drawing/2014/main" id="{1A64F9EE-3A92-BD32-BD2C-D2ED66B692C1}"/>
              </a:ext>
            </a:extLst>
          </p:cNvPr>
          <p:cNvCxnSpPr/>
          <p:nvPr/>
        </p:nvCxnSpPr>
        <p:spPr>
          <a:xfrm>
            <a:off x="7527759" y="3813763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Google Shape;826;g12d74ed02be_0_108">
            <a:extLst>
              <a:ext uri="{FF2B5EF4-FFF2-40B4-BE49-F238E27FC236}">
                <a16:creationId xmlns:a16="http://schemas.microsoft.com/office/drawing/2014/main" id="{72CEFD27-0D1D-90EB-3B09-D6F52D8A30C0}"/>
              </a:ext>
            </a:extLst>
          </p:cNvPr>
          <p:cNvSpPr txBox="1"/>
          <p:nvPr/>
        </p:nvSpPr>
        <p:spPr>
          <a:xfrm>
            <a:off x="4093975" y="5148597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20" name="Google Shape;830;g12d74ed02be_0_108">
            <a:extLst>
              <a:ext uri="{FF2B5EF4-FFF2-40B4-BE49-F238E27FC236}">
                <a16:creationId xmlns:a16="http://schemas.microsoft.com/office/drawing/2014/main" id="{00EEF5CC-7B1A-3E92-2476-D14D37020741}"/>
              </a:ext>
            </a:extLst>
          </p:cNvPr>
          <p:cNvCxnSpPr/>
          <p:nvPr/>
        </p:nvCxnSpPr>
        <p:spPr>
          <a:xfrm>
            <a:off x="4599135" y="5188695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826;g12d74ed02be_0_108">
            <a:extLst>
              <a:ext uri="{FF2B5EF4-FFF2-40B4-BE49-F238E27FC236}">
                <a16:creationId xmlns:a16="http://schemas.microsoft.com/office/drawing/2014/main" id="{25F643BC-84E9-9C59-0C8A-89A47295D873}"/>
              </a:ext>
            </a:extLst>
          </p:cNvPr>
          <p:cNvSpPr txBox="1"/>
          <p:nvPr/>
        </p:nvSpPr>
        <p:spPr>
          <a:xfrm>
            <a:off x="7757350" y="5148597"/>
            <a:ext cx="5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5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cxnSp>
        <p:nvCxnSpPr>
          <p:cNvPr id="22" name="Google Shape;830;g12d74ed02be_0_108">
            <a:extLst>
              <a:ext uri="{FF2B5EF4-FFF2-40B4-BE49-F238E27FC236}">
                <a16:creationId xmlns:a16="http://schemas.microsoft.com/office/drawing/2014/main" id="{6DA4864B-AA4D-4A3E-C37B-C6CB20B3BDF3}"/>
              </a:ext>
            </a:extLst>
          </p:cNvPr>
          <p:cNvCxnSpPr/>
          <p:nvPr/>
        </p:nvCxnSpPr>
        <p:spPr>
          <a:xfrm>
            <a:off x="8262510" y="5188695"/>
            <a:ext cx="0" cy="3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Google Shape;820;g12d74ed02be_0_108">
            <a:extLst>
              <a:ext uri="{FF2B5EF4-FFF2-40B4-BE49-F238E27FC236}">
                <a16:creationId xmlns:a16="http://schemas.microsoft.com/office/drawing/2014/main" id="{64325E83-A2B9-16FB-9794-8971D72795F6}"/>
              </a:ext>
            </a:extLst>
          </p:cNvPr>
          <p:cNvSpPr/>
          <p:nvPr/>
        </p:nvSpPr>
        <p:spPr>
          <a:xfrm>
            <a:off x="8887093" y="302216"/>
            <a:ext cx="1005900" cy="675000"/>
          </a:xfrm>
          <a:prstGeom prst="roundRect">
            <a:avLst>
              <a:gd name="adj" fmla="val 8793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3" name="Google Shape;822;g12d74ed02be_0_108">
            <a:extLst>
              <a:ext uri="{FF2B5EF4-FFF2-40B4-BE49-F238E27FC236}">
                <a16:creationId xmlns:a16="http://schemas.microsoft.com/office/drawing/2014/main" id="{5B287B98-CD34-2913-E1C4-3C69FE4D9FC1}"/>
              </a:ext>
            </a:extLst>
          </p:cNvPr>
          <p:cNvSpPr/>
          <p:nvPr/>
        </p:nvSpPr>
        <p:spPr>
          <a:xfrm>
            <a:off x="8887093" y="1667600"/>
            <a:ext cx="1005900" cy="698700"/>
          </a:xfrm>
          <a:prstGeom prst="roundRect">
            <a:avLst>
              <a:gd name="adj" fmla="val 8793"/>
            </a:avLst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4" name="Google Shape;824;g12d74ed02be_0_108">
            <a:extLst>
              <a:ext uri="{FF2B5EF4-FFF2-40B4-BE49-F238E27FC236}">
                <a16:creationId xmlns:a16="http://schemas.microsoft.com/office/drawing/2014/main" id="{336AB2DE-87B0-60B6-CD09-9EE70471AEFF}"/>
              </a:ext>
            </a:extLst>
          </p:cNvPr>
          <p:cNvSpPr/>
          <p:nvPr/>
        </p:nvSpPr>
        <p:spPr>
          <a:xfrm>
            <a:off x="10310167" y="4238015"/>
            <a:ext cx="1001400" cy="738900"/>
          </a:xfrm>
          <a:prstGeom prst="roundRect">
            <a:avLst>
              <a:gd name="adj" fmla="val 8793"/>
            </a:avLst>
          </a:prstGeom>
          <a:noFill/>
          <a:ln w="127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9" name="Google Shape;825;g12d74ed02be_0_108">
            <a:extLst>
              <a:ext uri="{FF2B5EF4-FFF2-40B4-BE49-F238E27FC236}">
                <a16:creationId xmlns:a16="http://schemas.microsoft.com/office/drawing/2014/main" id="{4E8A4961-6FFA-A77F-82E2-B0F6DF059677}"/>
              </a:ext>
            </a:extLst>
          </p:cNvPr>
          <p:cNvSpPr/>
          <p:nvPr/>
        </p:nvSpPr>
        <p:spPr>
          <a:xfrm>
            <a:off x="10310167" y="5638118"/>
            <a:ext cx="1005900" cy="698700"/>
          </a:xfrm>
          <a:prstGeom prst="roundRect">
            <a:avLst>
              <a:gd name="adj" fmla="val 8793"/>
            </a:avLst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  <p:sp>
        <p:nvSpPr>
          <p:cNvPr id="10" name="Google Shape;822;g12d74ed02be_0_108">
            <a:extLst>
              <a:ext uri="{FF2B5EF4-FFF2-40B4-BE49-F238E27FC236}">
                <a16:creationId xmlns:a16="http://schemas.microsoft.com/office/drawing/2014/main" id="{FC38CB42-CF6D-C9A6-0ABE-F0A9F38D1132}"/>
              </a:ext>
            </a:extLst>
          </p:cNvPr>
          <p:cNvSpPr/>
          <p:nvPr/>
        </p:nvSpPr>
        <p:spPr>
          <a:xfrm>
            <a:off x="8887093" y="2964605"/>
            <a:ext cx="1005900" cy="698700"/>
          </a:xfrm>
          <a:prstGeom prst="roundRect">
            <a:avLst>
              <a:gd name="adj" fmla="val 8793"/>
            </a:avLst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Fira Sans Condensed" panose="020B05030500000200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659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9524E6-5BA8-BCB8-9DE0-C8CA8622B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E7161-3D41-7B61-25CA-FABA942AD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F97D2-8082-B7E2-EA2B-2711AD7978DA}"/>
              </a:ext>
            </a:extLst>
          </p:cNvPr>
          <p:cNvSpPr txBox="1"/>
          <p:nvPr/>
        </p:nvSpPr>
        <p:spPr>
          <a:xfrm>
            <a:off x="3276156" y="2024886"/>
            <a:ext cx="5639685" cy="769441"/>
          </a:xfrm>
          <a:prstGeom prst="rect">
            <a:avLst/>
          </a:prstGeom>
          <a:solidFill>
            <a:srgbClr val="DBAC49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Measurement concepts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30DE4-40D6-7ABC-C0E6-8120B58667B8}"/>
              </a:ext>
            </a:extLst>
          </p:cNvPr>
          <p:cNvSpPr txBox="1"/>
          <p:nvPr/>
        </p:nvSpPr>
        <p:spPr>
          <a:xfrm>
            <a:off x="4700451" y="3188226"/>
            <a:ext cx="3222357" cy="769441"/>
          </a:xfrm>
          <a:prstGeom prst="rect">
            <a:avLst/>
          </a:prstGeom>
          <a:solidFill>
            <a:srgbClr val="A93E3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AE353-B33C-BD8F-1A76-FCED515506D2}"/>
              </a:ext>
            </a:extLst>
          </p:cNvPr>
          <p:cNvSpPr txBox="1"/>
          <p:nvPr/>
        </p:nvSpPr>
        <p:spPr>
          <a:xfrm>
            <a:off x="4109184" y="4351566"/>
            <a:ext cx="4482317" cy="769441"/>
          </a:xfrm>
          <a:prstGeom prst="rect">
            <a:avLst/>
          </a:prstGeom>
          <a:solidFill>
            <a:srgbClr val="6C9FB4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Example blueprint</a:t>
            </a:r>
          </a:p>
        </p:txBody>
      </p:sp>
    </p:spTree>
    <p:extLst>
      <p:ext uri="{BB962C8B-B14F-4D97-AF65-F5344CB8AC3E}">
        <p14:creationId xmlns:p14="http://schemas.microsoft.com/office/powerpoint/2010/main" val="335173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D6910-42C2-D682-7CCD-357AE31C8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Measurement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CC4E3-191F-6DDA-3140-224950B0F9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5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4510cd52a3_0_867"/>
          <p:cNvSpPr txBox="1">
            <a:spLocks noGrp="1"/>
          </p:cNvSpPr>
          <p:nvPr>
            <p:ph type="body" idx="4294967295"/>
          </p:nvPr>
        </p:nvSpPr>
        <p:spPr>
          <a:xfrm>
            <a:off x="4050400" y="802402"/>
            <a:ext cx="73047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700" dirty="0">
                <a:latin typeface="Fira Sans Condensed" panose="020B0503050000020004" pitchFamily="34" charset="0"/>
              </a:rPr>
              <a:t>The main concept under empirical investigation. A concept is usually abstract and requires “conceptualization.” Once better defined, more specific, and measurable, we call it a “construct.”</a:t>
            </a:r>
            <a:endParaRPr sz="1700"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700" dirty="0">
                <a:latin typeface="Fira Sans Condensed" panose="020B0503050000020004" pitchFamily="34" charset="0"/>
              </a:rPr>
              <a:t>(E.g., foundational literacy).</a:t>
            </a:r>
            <a:endParaRPr sz="1700" dirty="0">
              <a:latin typeface="Fira Sans Condensed" panose="020B05030500000200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038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600" dirty="0"/>
          </a:p>
        </p:txBody>
      </p:sp>
      <p:sp>
        <p:nvSpPr>
          <p:cNvPr id="869" name="Google Shape;869;g24510cd52a3_0_867"/>
          <p:cNvSpPr/>
          <p:nvPr/>
        </p:nvSpPr>
        <p:spPr>
          <a:xfrm>
            <a:off x="2585945" y="1505091"/>
            <a:ext cx="91440" cy="1360011"/>
          </a:xfrm>
          <a:custGeom>
            <a:avLst/>
            <a:gdLst/>
            <a:ahLst/>
            <a:cxnLst/>
            <a:rect l="l" t="t" r="r" b="b"/>
            <a:pathLst>
              <a:path w="91440" h="767284" extrusionOk="0">
                <a:moveTo>
                  <a:pt x="45720" y="0"/>
                </a:moveTo>
                <a:lnTo>
                  <a:pt x="45720" y="767284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38450" tIns="381550" rIns="38450" bIns="381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0" name="Google Shape;870;g24510cd52a3_0_867"/>
          <p:cNvSpPr/>
          <p:nvPr/>
        </p:nvSpPr>
        <p:spPr>
          <a:xfrm>
            <a:off x="1491784" y="889046"/>
            <a:ext cx="2280761" cy="528473"/>
          </a:xfrm>
          <a:custGeom>
            <a:avLst/>
            <a:gdLst/>
            <a:ahLst/>
            <a:cxnLst/>
            <a:rect l="l" t="t" r="r" b="b"/>
            <a:pathLst>
              <a:path w="1802973" h="528473" extrusionOk="0">
                <a:moveTo>
                  <a:pt x="0" y="0"/>
                </a:moveTo>
                <a:lnTo>
                  <a:pt x="1802973" y="0"/>
                </a:lnTo>
                <a:lnTo>
                  <a:pt x="1802973" y="528473"/>
                </a:lnTo>
                <a:lnTo>
                  <a:pt x="0" y="528473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Construct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1" name="Google Shape;871;g24510cd52a3_0_867"/>
          <p:cNvSpPr/>
          <p:nvPr/>
        </p:nvSpPr>
        <p:spPr>
          <a:xfrm>
            <a:off x="2585950" y="3434156"/>
            <a:ext cx="91440" cy="1261847"/>
          </a:xfrm>
          <a:custGeom>
            <a:avLst/>
            <a:gdLst/>
            <a:ahLst/>
            <a:cxnLst/>
            <a:rect l="l" t="t" r="r" b="b"/>
            <a:pathLst>
              <a:path w="91440" h="652961" extrusionOk="0">
                <a:moveTo>
                  <a:pt x="45720" y="0"/>
                </a:moveTo>
                <a:lnTo>
                  <a:pt x="45720" y="65296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41325" tIns="324400" rIns="41325" bIns="3244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2" name="Google Shape;872;g24510cd52a3_0_867"/>
          <p:cNvSpPr/>
          <p:nvPr/>
        </p:nvSpPr>
        <p:spPr>
          <a:xfrm>
            <a:off x="1491784" y="291436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Indicators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3" name="Google Shape;873;g24510cd52a3_0_867"/>
          <p:cNvSpPr/>
          <p:nvPr/>
        </p:nvSpPr>
        <p:spPr>
          <a:xfrm>
            <a:off x="1491784" y="3863984"/>
            <a:ext cx="2280761" cy="484660"/>
          </a:xfrm>
          <a:custGeom>
            <a:avLst/>
            <a:gdLst/>
            <a:ahLst/>
            <a:cxnLst/>
            <a:rect l="l" t="t" r="r" b="b"/>
            <a:pathLst>
              <a:path w="1802973" h="484660" extrusionOk="0">
                <a:moveTo>
                  <a:pt x="0" y="0"/>
                </a:moveTo>
                <a:lnTo>
                  <a:pt x="1802973" y="0"/>
                </a:lnTo>
                <a:lnTo>
                  <a:pt x="1802973" y="484660"/>
                </a:lnTo>
                <a:lnTo>
                  <a:pt x="0" y="484660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Instrument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5" name="Google Shape;875;g24510cd52a3_0_867"/>
          <p:cNvSpPr txBox="1"/>
          <p:nvPr/>
        </p:nvSpPr>
        <p:spPr>
          <a:xfrm>
            <a:off x="4050400" y="2829464"/>
            <a:ext cx="70668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An observable signal used to measure constructs.</a:t>
            </a:r>
            <a:endParaRPr sz="17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23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700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E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.g., </a:t>
            </a:r>
            <a:r>
              <a:rPr lang="en-US" sz="1700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whether a child can read a word, whether a child can read a short sentence such as “this is a dog”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).</a:t>
            </a:r>
            <a:endParaRPr sz="1700" b="0" i="0" u="none" strike="noStrike" cap="none" dirty="0">
              <a:solidFill>
                <a:srgbClr val="000000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3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6" name="Google Shape;876;g24510cd52a3_0_867"/>
          <p:cNvSpPr txBox="1"/>
          <p:nvPr/>
        </p:nvSpPr>
        <p:spPr>
          <a:xfrm>
            <a:off x="4050406" y="3907785"/>
            <a:ext cx="70668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The tools we use to measure indicators (e.g., classroom observations, teacher interviews, or student assessments).</a:t>
            </a:r>
            <a:endParaRPr sz="1700" b="0" i="0" u="none" strike="noStrike" cap="none" dirty="0">
              <a:solidFill>
                <a:schemeClr val="dk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77" name="Google Shape;877;g24510cd52a3_0_867"/>
          <p:cNvGrpSpPr/>
          <p:nvPr/>
        </p:nvGrpSpPr>
        <p:grpSpPr>
          <a:xfrm>
            <a:off x="133713" y="4546751"/>
            <a:ext cx="2438282" cy="1100974"/>
            <a:chOff x="4984014" y="3830994"/>
            <a:chExt cx="3982168" cy="1100974"/>
          </a:xfrm>
        </p:grpSpPr>
        <p:grpSp>
          <p:nvGrpSpPr>
            <p:cNvPr id="878" name="Google Shape;878;g24510cd52a3_0_867"/>
            <p:cNvGrpSpPr/>
            <p:nvPr/>
          </p:nvGrpSpPr>
          <p:grpSpPr>
            <a:xfrm>
              <a:off x="4984014" y="3830994"/>
              <a:ext cx="3982166" cy="1100974"/>
              <a:chOff x="4984014" y="3830994"/>
              <a:chExt cx="3982166" cy="1100974"/>
            </a:xfrm>
          </p:grpSpPr>
          <p:sp>
            <p:nvSpPr>
              <p:cNvPr id="879" name="Google Shape;879;g24510cd52a3_0_867"/>
              <p:cNvSpPr/>
              <p:nvPr/>
            </p:nvSpPr>
            <p:spPr>
              <a:xfrm>
                <a:off x="4984014" y="3830994"/>
                <a:ext cx="3137400" cy="1021200"/>
              </a:xfrm>
              <a:prstGeom prst="ellipse">
                <a:avLst/>
              </a:prstGeom>
              <a:noFill/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g24510cd52a3_0_867"/>
              <p:cNvSpPr/>
              <p:nvPr/>
            </p:nvSpPr>
            <p:spPr>
              <a:xfrm>
                <a:off x="5276480" y="4024168"/>
                <a:ext cx="36897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 dirty="0">
                  <a:solidFill>
                    <a:srgbClr val="2FAA9F"/>
                  </a:solidFill>
                  <a:latin typeface="Fira Sans Condensed Black" panose="020B0A03050000020004" pitchFamily="34" charset="0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 dirty="0">
                    <a:solidFill>
                      <a:schemeClr val="dk2"/>
                    </a:solidFill>
                    <a:latin typeface="Fira Sans Condensed Black" panose="020B0A03050000020004" pitchFamily="34" charset="0"/>
                    <a:ea typeface="Century Gothic"/>
                    <a:cs typeface="Century Gothic"/>
                    <a:sym typeface="Century Gothic"/>
                  </a:rPr>
                  <a:t>       </a:t>
                </a:r>
                <a:r>
                  <a:rPr lang="en-US" sz="1400" b="1" i="0" u="none" strike="noStrike" cap="none" dirty="0">
                    <a:solidFill>
                      <a:schemeClr val="dk2"/>
                    </a:solidFill>
                    <a:latin typeface="Fira Sans Condensed Black" panose="020B0A03050000020004" pitchFamily="34" charset="0"/>
                    <a:ea typeface="Century Gothic"/>
                    <a:cs typeface="Century Gothic"/>
                    <a:sym typeface="Century Gothic"/>
                  </a:rPr>
                  <a:t>Data collection</a:t>
                </a:r>
                <a:endParaRPr sz="1400" b="1" i="0" u="none" strike="noStrike" cap="none" dirty="0">
                  <a:solidFill>
                    <a:schemeClr val="dk2"/>
                  </a:solidFill>
                  <a:latin typeface="Fira Sans Condensed Black" panose="020B0A030500000200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br>
                  <a:rPr lang="en-US" sz="1400" b="0" i="0" u="none" strike="noStrike" cap="none" dirty="0">
                    <a:solidFill>
                      <a:srgbClr val="000000"/>
                    </a:solidFill>
                    <a:latin typeface="Fira Sans Condensed Black" panose="020B0A03050000020004" pitchFamily="34" charset="0"/>
                    <a:sym typeface="Arial"/>
                  </a:rPr>
                </a:br>
                <a:endParaRPr sz="1400" b="0" i="0" u="none" strike="noStrike" cap="none" dirty="0">
                  <a:solidFill>
                    <a:srgbClr val="000000"/>
                  </a:solidFill>
                  <a:latin typeface="Fira Sans Condensed Black" panose="020B0A03050000020004" pitchFamily="34" charset="0"/>
                  <a:sym typeface="Arial"/>
                </a:endParaRPr>
              </a:p>
            </p:txBody>
          </p:sp>
        </p:grpSp>
        <p:cxnSp>
          <p:nvCxnSpPr>
            <p:cNvPr id="881" name="Google Shape;881;g24510cd52a3_0_867"/>
            <p:cNvCxnSpPr/>
            <p:nvPr/>
          </p:nvCxnSpPr>
          <p:spPr>
            <a:xfrm>
              <a:off x="8121382" y="4334004"/>
              <a:ext cx="8448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882" name="Google Shape;882;g24510cd52a3_0_867"/>
          <p:cNvSpPr/>
          <p:nvPr/>
        </p:nvSpPr>
        <p:spPr>
          <a:xfrm>
            <a:off x="5978820" y="2680752"/>
            <a:ext cx="2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3" name="Google Shape;883;g24510cd52a3_0_867"/>
          <p:cNvGrpSpPr/>
          <p:nvPr/>
        </p:nvGrpSpPr>
        <p:grpSpPr>
          <a:xfrm>
            <a:off x="113405" y="1584715"/>
            <a:ext cx="2668466" cy="1106714"/>
            <a:chOff x="4984014" y="3830994"/>
            <a:chExt cx="4358103" cy="1106714"/>
          </a:xfrm>
        </p:grpSpPr>
        <p:grpSp>
          <p:nvGrpSpPr>
            <p:cNvPr id="884" name="Google Shape;884;g24510cd52a3_0_867"/>
            <p:cNvGrpSpPr/>
            <p:nvPr/>
          </p:nvGrpSpPr>
          <p:grpSpPr>
            <a:xfrm>
              <a:off x="4984014" y="3830994"/>
              <a:ext cx="4358103" cy="1106714"/>
              <a:chOff x="4984014" y="3830994"/>
              <a:chExt cx="4358103" cy="1106714"/>
            </a:xfrm>
          </p:grpSpPr>
          <p:sp>
            <p:nvSpPr>
              <p:cNvPr id="885" name="Google Shape;885;g24510cd52a3_0_867"/>
              <p:cNvSpPr/>
              <p:nvPr/>
            </p:nvSpPr>
            <p:spPr>
              <a:xfrm>
                <a:off x="4984014" y="3830994"/>
                <a:ext cx="3137400" cy="1021200"/>
              </a:xfrm>
              <a:prstGeom prst="ellipse">
                <a:avLst/>
              </a:prstGeom>
              <a:noFill/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g24510cd52a3_0_867"/>
              <p:cNvSpPr/>
              <p:nvPr/>
            </p:nvSpPr>
            <p:spPr>
              <a:xfrm>
                <a:off x="5652417" y="4029908"/>
                <a:ext cx="3689700" cy="9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 dirty="0">
                  <a:solidFill>
                    <a:srgbClr val="2FAA9F"/>
                  </a:solidFill>
                  <a:latin typeface="Fira Sans Condensed Black" panose="020B0A03050000020004" pitchFamily="34" charset="0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100" b="0" i="0" u="none" strike="noStrike" cap="none" dirty="0">
                    <a:solidFill>
                      <a:schemeClr val="dk2"/>
                    </a:solidFill>
                    <a:latin typeface="Fira Sans Condensed Black" panose="020B0A03050000020004" pitchFamily="34" charset="0"/>
                    <a:ea typeface="Century Gothic"/>
                    <a:cs typeface="Century Gothic"/>
                    <a:sym typeface="Century Gothic"/>
                  </a:rPr>
                  <a:t>       </a:t>
                </a:r>
                <a:r>
                  <a:rPr lang="en-US" sz="1400" b="1" i="0" u="none" strike="noStrike" cap="none" dirty="0">
                    <a:solidFill>
                      <a:schemeClr val="dk2"/>
                    </a:solidFill>
                    <a:latin typeface="Fira Sans Condensed Black" panose="020B0A03050000020004" pitchFamily="34" charset="0"/>
                    <a:ea typeface="Century Gothic"/>
                    <a:cs typeface="Century Gothic"/>
                    <a:sym typeface="Century Gothic"/>
                  </a:rPr>
                  <a:t>Theory</a:t>
                </a:r>
                <a:endParaRPr sz="1400" b="1" i="0" u="none" strike="noStrike" cap="none" dirty="0">
                  <a:solidFill>
                    <a:schemeClr val="dk2"/>
                  </a:solidFill>
                  <a:latin typeface="Fira Sans Condensed Black" panose="020B0A03050000020004" pitchFamily="34" charset="0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br>
                  <a:rPr lang="en-US"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87" name="Google Shape;887;g24510cd52a3_0_867"/>
            <p:cNvCxnSpPr/>
            <p:nvPr/>
          </p:nvCxnSpPr>
          <p:spPr>
            <a:xfrm>
              <a:off x="8121382" y="4334004"/>
              <a:ext cx="8448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B083C-31B3-3C26-AB7D-B53C6F6B76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Google Shape;871;g24510cd52a3_0_867">
            <a:extLst>
              <a:ext uri="{FF2B5EF4-FFF2-40B4-BE49-F238E27FC236}">
                <a16:creationId xmlns:a16="http://schemas.microsoft.com/office/drawing/2014/main" id="{C8FA372C-430C-AB14-B19D-3C73DCB1427A}"/>
              </a:ext>
            </a:extLst>
          </p:cNvPr>
          <p:cNvSpPr/>
          <p:nvPr/>
        </p:nvSpPr>
        <p:spPr>
          <a:xfrm>
            <a:off x="2585950" y="4391156"/>
            <a:ext cx="91440" cy="1261847"/>
          </a:xfrm>
          <a:custGeom>
            <a:avLst/>
            <a:gdLst/>
            <a:ahLst/>
            <a:cxnLst/>
            <a:rect l="l" t="t" r="r" b="b"/>
            <a:pathLst>
              <a:path w="91440" h="652961" extrusionOk="0">
                <a:moveTo>
                  <a:pt x="45720" y="0"/>
                </a:moveTo>
                <a:lnTo>
                  <a:pt x="45720" y="652961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41325" tIns="324400" rIns="41325" bIns="3244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873;g24510cd52a3_0_867">
            <a:extLst>
              <a:ext uri="{FF2B5EF4-FFF2-40B4-BE49-F238E27FC236}">
                <a16:creationId xmlns:a16="http://schemas.microsoft.com/office/drawing/2014/main" id="{CC93D6C0-9792-9E8A-628E-87086BE60407}"/>
              </a:ext>
            </a:extLst>
          </p:cNvPr>
          <p:cNvSpPr/>
          <p:nvPr/>
        </p:nvSpPr>
        <p:spPr>
          <a:xfrm>
            <a:off x="1491784" y="5647725"/>
            <a:ext cx="2280761" cy="484660"/>
          </a:xfrm>
          <a:custGeom>
            <a:avLst/>
            <a:gdLst/>
            <a:ahLst/>
            <a:cxnLst/>
            <a:rect l="l" t="t" r="r" b="b"/>
            <a:pathLst>
              <a:path w="1802973" h="484660" extrusionOk="0">
                <a:moveTo>
                  <a:pt x="0" y="0"/>
                </a:moveTo>
                <a:lnTo>
                  <a:pt x="1802973" y="0"/>
                </a:lnTo>
                <a:lnTo>
                  <a:pt x="1802973" y="484660"/>
                </a:lnTo>
                <a:lnTo>
                  <a:pt x="0" y="484660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Data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876;g24510cd52a3_0_867">
            <a:extLst>
              <a:ext uri="{FF2B5EF4-FFF2-40B4-BE49-F238E27FC236}">
                <a16:creationId xmlns:a16="http://schemas.microsoft.com/office/drawing/2014/main" id="{61A2DFD0-219E-1A67-2899-2DACE59FA3F0}"/>
              </a:ext>
            </a:extLst>
          </p:cNvPr>
          <p:cNvSpPr txBox="1"/>
          <p:nvPr/>
        </p:nvSpPr>
        <p:spPr>
          <a:xfrm>
            <a:off x="4050406" y="5691526"/>
            <a:ext cx="7066800" cy="9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Fira Sans Condensed" panose="020B0503050000020004" pitchFamily="34" charset="0"/>
                <a:ea typeface="Century Gothic"/>
                <a:cs typeface="Century Gothic"/>
                <a:sym typeface="Century Gothic"/>
              </a:rPr>
              <a:t>The numeric values of indicators (“variables”) for the person or group of people we interview, test, or observe (“respondents”, “subjects”).</a:t>
            </a:r>
            <a:endParaRPr sz="1700" b="0" i="0" u="none" strike="noStrike" cap="none" dirty="0">
              <a:solidFill>
                <a:schemeClr val="dk1"/>
              </a:solidFill>
              <a:latin typeface="Fira Sans Condensed" panose="020B0503050000020004" pitchFamily="34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AF128-3110-C593-B4FB-6AF8E2FDA64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3DBE1-BEBE-645D-4405-7A947D12D00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423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587a280-4ce6-45ca-9953-23253fc312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ce50e1e-f627-4e71-97a3-5a0620f70d9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f1fbdbf-886a-4bf6-ae33-19e81dbb95a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9fcf7e3-d7f5-46dd-ad5c-6820383901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e8b0a3bb-56cd-4406-9741-2467a70844d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31505f7-db00-44b3-907b-cb368f65be8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22da77e-89af-4350-94bf-49f24ae2c5b9"/>
</p:tagLst>
</file>

<file path=ppt/theme/theme1.xml><?xml version="1.0" encoding="utf-8"?>
<a:theme xmlns:a="http://schemas.openxmlformats.org/drawingml/2006/main" name="J-PAL Widescreen">
  <a:themeElements>
    <a:clrScheme name="J-PAL Color Palette">
      <a:dk1>
        <a:srgbClr val="000000"/>
      </a:dk1>
      <a:lt1>
        <a:srgbClr val="FFFFFF"/>
      </a:lt1>
      <a:dk2>
        <a:srgbClr val="919191"/>
      </a:dk2>
      <a:lt2>
        <a:srgbClr val="CACACA"/>
      </a:lt2>
      <a:accent1>
        <a:srgbClr val="E35925"/>
      </a:accent1>
      <a:accent2>
        <a:srgbClr val="2FAA9F"/>
      </a:accent2>
      <a:accent3>
        <a:srgbClr val="F4C300"/>
      </a:accent3>
      <a:accent4>
        <a:srgbClr val="4A9C65"/>
      </a:accent4>
      <a:accent5>
        <a:srgbClr val="2D616E"/>
      </a:accent5>
      <a:accent6>
        <a:srgbClr val="646464"/>
      </a:accent6>
      <a:hlink>
        <a:srgbClr val="2FAA9F"/>
      </a:hlink>
      <a:folHlink>
        <a:srgbClr val="E3591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2194</Words>
  <Application>Microsoft Office PowerPoint</Application>
  <PresentationFormat>Widescreen</PresentationFormat>
  <Paragraphs>440</Paragraphs>
  <Slides>44</Slides>
  <Notes>35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Montserrat</vt:lpstr>
      <vt:lpstr>Century Gothic</vt:lpstr>
      <vt:lpstr>Calibri</vt:lpstr>
      <vt:lpstr>Times</vt:lpstr>
      <vt:lpstr>Fira Sans Condensed Light</vt:lpstr>
      <vt:lpstr>Times New Roman</vt:lpstr>
      <vt:lpstr>Verdana</vt:lpstr>
      <vt:lpstr>Fira Sans Condensed Black</vt:lpstr>
      <vt:lpstr>Fira Sans Condensed</vt:lpstr>
      <vt:lpstr>J-PAL Widescreen</vt:lpstr>
      <vt:lpstr>Measurement</vt:lpstr>
      <vt:lpstr>PowerPoint Presentation</vt:lpstr>
      <vt:lpstr>PowerPoint Presentation</vt:lpstr>
      <vt:lpstr>PowerPoint Presentation</vt:lpstr>
      <vt:lpstr>PowerPoint Presentation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Teacher subject knowledge is</vt:lpstr>
      <vt:lpstr>A teacher’s ability to solve a two-digit subtraction problem is</vt:lpstr>
      <vt:lpstr>A paper-based assessment given to teachers is</vt:lpstr>
      <vt:lpstr>Andy’s performance on this assessment is</vt:lpstr>
      <vt:lpstr>Which indicators?</vt:lpstr>
      <vt:lpstr>Which instruments?</vt:lpstr>
      <vt:lpstr>Measurement criteria</vt:lpstr>
      <vt:lpstr>Validity (a.k.a. accuracy, unbiasedness)</vt:lpstr>
      <vt:lpstr>PowerPoint Presentation</vt:lpstr>
      <vt:lpstr>Question:  Construct: Students’ school performance Indicator: School attendance rates  Where does that indicator land? </vt:lpstr>
      <vt:lpstr>Reliability (a.k.a. precision, signal-vs.-noise)</vt:lpstr>
      <vt:lpstr>PowerPoint Presentation</vt:lpstr>
      <vt:lpstr>Question:  Construct: Students’ school performance Indicator: School attendance rates      Where does that indicator land? </vt:lpstr>
      <vt:lpstr>PowerPoint Presentation</vt:lpstr>
      <vt:lpstr>Maximizing validity</vt:lpstr>
      <vt:lpstr>Maximizing reliability</vt:lpstr>
      <vt:lpstr>Question: Which is the worst? </vt:lpstr>
      <vt:lpstr>PowerPoint Presentation</vt:lpstr>
      <vt:lpstr>PowerPoint Presentation</vt:lpstr>
      <vt:lpstr>PowerPoint Presentation</vt:lpstr>
      <vt:lpstr>PowerPoint Presentation</vt:lpstr>
      <vt:lpstr>The promise of secondary data</vt:lpstr>
      <vt:lpstr>PowerPoint Presentation</vt:lpstr>
      <vt:lpstr>PowerPoint Presentation</vt:lpstr>
      <vt:lpstr>PowerPoint Presentation</vt:lpstr>
      <vt:lpstr>What are the data collection rounds?</vt:lpstr>
      <vt:lpstr>Alignment with Catch Up’s Theory of Change</vt:lpstr>
      <vt:lpstr>Alignment with Catch Up’s Theory of Change</vt:lpstr>
      <vt:lpstr>Data collection blueprint</vt:lpstr>
      <vt:lpstr>Data collection blueprint</vt:lpstr>
      <vt:lpstr>Plan for next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</dc:title>
  <dc:creator>Elizabeth Bond</dc:creator>
  <cp:lastModifiedBy>Andy</cp:lastModifiedBy>
  <cp:revision>67</cp:revision>
  <dcterms:created xsi:type="dcterms:W3CDTF">2019-07-29T16:28:26Z</dcterms:created>
  <dcterms:modified xsi:type="dcterms:W3CDTF">2023-10-05T20:09:07Z</dcterms:modified>
</cp:coreProperties>
</file>